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33"/>
  </p:notesMasterIdLst>
  <p:sldIdLst>
    <p:sldId id="280" r:id="rId4"/>
    <p:sldId id="284" r:id="rId5"/>
    <p:sldId id="2076137973" r:id="rId6"/>
    <p:sldId id="2076137974" r:id="rId7"/>
    <p:sldId id="272" r:id="rId8"/>
    <p:sldId id="2147470528" r:id="rId9"/>
    <p:sldId id="2147470526" r:id="rId10"/>
    <p:sldId id="2076137239" r:id="rId11"/>
    <p:sldId id="2147470524" r:id="rId12"/>
    <p:sldId id="325" r:id="rId13"/>
    <p:sldId id="2076137985" r:id="rId14"/>
    <p:sldId id="286" r:id="rId15"/>
    <p:sldId id="2076137983" r:id="rId16"/>
    <p:sldId id="2076137981" r:id="rId17"/>
    <p:sldId id="2076137982" r:id="rId18"/>
    <p:sldId id="287" r:id="rId19"/>
    <p:sldId id="2076137980" r:id="rId20"/>
    <p:sldId id="2076137989" r:id="rId21"/>
    <p:sldId id="2147470527" r:id="rId22"/>
    <p:sldId id="2147470377" r:id="rId23"/>
    <p:sldId id="2076137248" r:id="rId24"/>
    <p:sldId id="2076137976" r:id="rId25"/>
    <p:sldId id="2147470545" r:id="rId26"/>
    <p:sldId id="2076137984" r:id="rId27"/>
    <p:sldId id="2076137977" r:id="rId28"/>
    <p:sldId id="3766" r:id="rId29"/>
    <p:sldId id="2076137988" r:id="rId30"/>
    <p:sldId id="2076137990" r:id="rId31"/>
    <p:sldId id="34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12450546-E4EF-B546-A479-E0D97BAE6BF2}">
          <p14:sldIdLst>
            <p14:sldId id="280"/>
            <p14:sldId id="284"/>
            <p14:sldId id="2076137973"/>
            <p14:sldId id="2076137974"/>
            <p14:sldId id="272"/>
            <p14:sldId id="2147470528"/>
            <p14:sldId id="2147470526"/>
            <p14:sldId id="2076137239"/>
            <p14:sldId id="2147470524"/>
            <p14:sldId id="325"/>
            <p14:sldId id="2076137985"/>
            <p14:sldId id="286"/>
            <p14:sldId id="2076137983"/>
            <p14:sldId id="2076137981"/>
            <p14:sldId id="2076137982"/>
            <p14:sldId id="287"/>
            <p14:sldId id="2076137980"/>
            <p14:sldId id="2076137989"/>
            <p14:sldId id="2147470527"/>
            <p14:sldId id="2147470377"/>
            <p14:sldId id="2076137248"/>
            <p14:sldId id="2076137976"/>
            <p14:sldId id="2147470545"/>
            <p14:sldId id="2076137984"/>
            <p14:sldId id="2076137977"/>
          </p14:sldIdLst>
        </p14:section>
        <p14:section name="Cool Extras (if time allows)" id="{53D7E52F-99BD-1049-BC2B-4226AE3B90F6}">
          <p14:sldIdLst>
            <p14:sldId id="3766"/>
            <p14:sldId id="2076137988"/>
            <p14:sldId id="2076137990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7E0EF5B-E7A9-AAFB-64F8-BDAE999F653C}" name="Tricia Fitzmaurice" initials="TF" userId="S::tricia.fitzmaurice@ranchergovernment.com::756c98b1-0b74-4b97-bd82-86135ceab14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53FF"/>
    <a:srgbClr val="31BA79"/>
    <a:srgbClr val="89ABE8"/>
    <a:srgbClr val="7995D0"/>
    <a:srgbClr val="809FD9"/>
    <a:srgbClr val="83A2E2"/>
    <a:srgbClr val="99C1FF"/>
    <a:srgbClr val="92B8EF"/>
    <a:srgbClr val="ED2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C4E38C-BF80-B8D2-7E06-AFFB5C213EDB}" v="40" dt="2022-11-29T16:53:18.740"/>
    <p1510:client id="{870B43BE-7658-C887-7123-5FB0B0E31832}" v="2" dt="2022-12-19T15:13:10.3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8F3EC"/>
          </a:solidFill>
        </a:fill>
      </a:tcStyle>
    </a:wholeTbl>
    <a:band1H>
      <a:tcStyle>
        <a:tcBdr/>
        <a:fill>
          <a:solidFill>
            <a:srgbClr val="CDE7D6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DE7D6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3C2FFA5D-87B4-456A-9821-1D502468CF0F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wholeTbl>
    <a:band1H>
      <a:tcStyle>
        <a:tcBdr/>
        <a:fill>
          <a:solidFill>
            <a:srgbClr val="30BA78"/>
          </a:solidFill>
        </a:fill>
      </a:tcStyle>
    </a:band1H>
    <a:band2H>
      <a:tcStyle>
        <a:tcBdr/>
        <a:fill>
          <a:solidFill>
            <a:srgbClr val="30BA78"/>
          </a:solidFill>
        </a:fill>
      </a:tcStyle>
    </a:band2H>
    <a:band1V>
      <a:tcStyle>
        <a:tcBdr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band1V>
    <a:band2V>
      <a:tcStyle>
        <a:tcBdr/>
        <a:fill>
          <a:solidFill>
            <a:srgbClr val="30BA78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69C7853C-536D-4A76-A0AE-DD22124D55A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wholeTbl>
    <a:band1H>
      <a:tcStyle>
        <a:tcBdr/>
        <a:fill>
          <a:solidFill>
            <a:srgbClr val="2453FF"/>
          </a:solidFill>
        </a:fill>
      </a:tcStyle>
    </a:band1H>
    <a:band2H>
      <a:tcStyle>
        <a:tcBdr/>
        <a:fill>
          <a:solidFill>
            <a:srgbClr val="2453FF"/>
          </a:solidFill>
        </a:fill>
      </a:tcStyle>
    </a:band2H>
    <a:band1V>
      <a:tcStyle>
        <a:tcBdr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band1V>
    <a:band2V>
      <a:tcStyle>
        <a:tcBdr/>
        <a:fill>
          <a:solidFill>
            <a:srgbClr val="2453FF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18"/>
    <p:restoredTop sz="92815"/>
  </p:normalViewPr>
  <p:slideViewPr>
    <p:cSldViewPr snapToGrid="0" snapToObjects="1">
      <p:cViewPr varScale="1">
        <p:scale>
          <a:sx n="138" d="100"/>
          <a:sy n="138" d="100"/>
        </p:scale>
        <p:origin x="7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microsoft.com/office/2018/10/relationships/authors" Target="authors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0217A2-1271-FB4D-813E-F27DE52730E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B4BCD0-E60B-904C-AB0A-98CF17B3C55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8203DB0-9A70-7D40-81DF-69999E98852F}" type="datetime1">
              <a:rPr lang="en-US"/>
              <a:pPr lvl="0"/>
              <a:t>12/12/23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E3E112-20AD-0642-BAE3-6C2E70F17A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5E15509-C43D-EE4A-A600-F7CCC7AB89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20CC9-87F7-E54A-93B9-94398240B41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6A0F5-B5A4-274D-BA56-63CE2D6B03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99866FC-D2C3-244E-94CC-C61AAA5B4E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25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3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7426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STIGATRON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16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268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00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8465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85FA3-C893-C144-A58C-D1F990094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705DF-F27D-CA48-A6E3-BE52CE3CE5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484FF-4A37-A944-B936-9B66A141824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900806-C785-6742-9E0B-0F59F86CB2FD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86502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9048A-9D77-9A43-AAB0-63D2F8670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C3DAD-8012-C542-A645-B1200FACFB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D0812-375A-2040-8436-51A0753E2D9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09B34D-05DE-1941-AA03-7B3041FA6CA5}" type="slidenum">
              <a:t>26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41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9153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5E62BE-54F7-4143-9456-2DD65E3AC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17789-1D04-754F-8B4D-8F2CC36579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B18B7-6925-6941-AA0A-1C1B60FAA7C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13D4C4-7DC0-BD4F-B411-3558A55CC62E}" type="slidenum">
              <a:t>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C34369-CB73-BD44-A403-1C3FC8DE1A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F36AB5-E167-4548-BAB5-0244B973859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8CC7B-3CE6-274D-B76E-4B396AC79E9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0D2B0C3-6BFB-7B45-83C4-5788E269C030}" type="slidenum">
              <a:t>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9929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BE601E-CB80-534D-8015-0D7B4DB3F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6194B-C6AF-B04C-B02D-544F050A3F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43CAF-1F78-5647-8AE1-3E7744D5B7B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860544-DECB-5245-94AB-65FB89BED76D}" type="slidenum">
              <a:t>8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8626CF-FA9E-D94B-8B40-2BFB2AA620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D45B58-B6AC-7247-A28C-0E8755E979F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7EEE7-C868-3841-8219-D4A19B53C9F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D0DA6C-4B85-2249-BE98-F2E2072DA127}" type="slidenum">
              <a:t>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1207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02E0F8-F851-224D-B41A-77DE4D0AD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465119-A0AB-984A-A008-7AF87F8804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886A9-F76D-724B-AD75-3EF55C01CB9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05209B3-C6C6-B947-95DF-0F4DFB475930}" type="slidenum">
              <a:t>10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46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| Infinit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2E1756-E365-B243-A13C-51107CD96E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69A8861C-0404-B342-8C05-67700F268C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475299"/>
            <a:ext cx="5364163" cy="89870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200">
                <a:solidFill>
                  <a:schemeClr val="bg1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03515115-26A5-4444-A94C-34492F056C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676826"/>
            <a:ext cx="4695828" cy="169273"/>
          </a:xfrm>
        </p:spPr>
        <p:txBody>
          <a:bodyPr/>
          <a:lstStyle>
            <a:lvl1pPr marL="0" indent="0">
              <a:buNone/>
              <a:defRPr lang="en-AU" sz="1000" cap="all" spc="150">
                <a:solidFill>
                  <a:schemeClr val="bg1"/>
                </a:solidFill>
                <a:latin typeface="Poppins SemiBold" pitchFamily="2"/>
                <a:cs typeface="Poppins SemiBold" pitchFamily="2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4F49E64A-6FD0-144D-A2F3-C0F82D43CAC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01228" y="2404163"/>
            <a:ext cx="3458937" cy="907171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1AD68-DBF2-744E-914E-075D63A30A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9" y="482446"/>
            <a:ext cx="2503599" cy="77942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35640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3EC4F12-3E59-5840-BAC9-1C343FCA7E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95E694-CAD9-A042-840E-4AF9DD3B21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24099"/>
      </p:ext>
    </p:extLst>
  </p:cSld>
  <p:clrMapOvr>
    <a:masterClrMapping/>
  </p:clrMapOvr>
  <p:transition spd="med"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E3A4057-76CD-794E-9CA9-15741D888DD8}"/>
              </a:ext>
            </a:extLst>
          </p:cNvPr>
          <p:cNvCxnSpPr/>
          <p:nvPr/>
        </p:nvCxnSpPr>
        <p:spPr>
          <a:xfrm>
            <a:off x="731840" y="1811005"/>
            <a:ext cx="3490904" cy="0"/>
          </a:xfrm>
          <a:prstGeom prst="straightConnector1">
            <a:avLst/>
          </a:prstGeom>
          <a:noFill/>
          <a:ln w="12701" cap="flat">
            <a:solidFill>
              <a:srgbClr val="2453FF"/>
            </a:solidFill>
            <a:prstDash val="solid"/>
            <a:miter/>
          </a:ln>
        </p:spPr>
      </p:cxnSp>
      <p:sp>
        <p:nvSpPr>
          <p:cNvPr id="3" name="Rectangle 6">
            <a:extLst>
              <a:ext uri="{FF2B5EF4-FFF2-40B4-BE49-F238E27FC236}">
                <a16:creationId xmlns:a16="http://schemas.microsoft.com/office/drawing/2014/main" id="{714A6DEC-7417-5644-A061-2C0FADE9EF7E}"/>
              </a:ext>
            </a:extLst>
          </p:cNvPr>
          <p:cNvSpPr/>
          <p:nvPr/>
        </p:nvSpPr>
        <p:spPr>
          <a:xfrm>
            <a:off x="1811334" y="2166935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FE45FD9-DFA7-764B-B538-9CFF9C9DCE1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166935"/>
            <a:ext cx="1079504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EB122CC-6D1E-8B44-A987-E1D835AC52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3E9556-839C-2342-8FC7-9AA4E96648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19A35CC-8DFD-9C4E-B244-0294D05229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E9AACF4-8637-AE4E-AD35-2F5CAF38F86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2626" y="3608386"/>
            <a:ext cx="1078708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A781B59-FB95-8E43-93A1-13912691223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5047167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D0E03DE-FBE1-394A-8BC8-CE1A859D6C7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3CC3C5DB-C730-B24F-8E00-A94261F95B47}"/>
              </a:ext>
            </a:extLst>
          </p:cNvPr>
          <p:cNvSpPr/>
          <p:nvPr/>
        </p:nvSpPr>
        <p:spPr>
          <a:xfrm>
            <a:off x="1811334" y="3608386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D4FAAB4-3595-EC44-9D9D-7B082CC77E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2EB884D-9851-5B41-9609-16ECAF000A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22A7949-830A-8B42-A925-0B6BF1D515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4CFC6A9B-D709-F14E-A516-72A4E5CA9904}"/>
              </a:ext>
            </a:extLst>
          </p:cNvPr>
          <p:cNvSpPr/>
          <p:nvPr/>
        </p:nvSpPr>
        <p:spPr>
          <a:xfrm>
            <a:off x="1811334" y="5047167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274A6A2-3107-6E40-A245-E84B846950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85E83365-C306-4A42-94F4-62D5D98B66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7E5EDFA-3D31-E849-AC67-BC7183DA35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5DB2E1-AC7D-E446-839F-BDDDB4AB9C1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A4B52FD-281B-7640-90F8-C6A9DC32D2B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1" name="Rectangle 54">
            <a:extLst>
              <a:ext uri="{FF2B5EF4-FFF2-40B4-BE49-F238E27FC236}">
                <a16:creationId xmlns:a16="http://schemas.microsoft.com/office/drawing/2014/main" id="{10FCCCC9-0D53-3945-AE5F-6DCD699C1C65}"/>
              </a:ext>
            </a:extLst>
          </p:cNvPr>
          <p:cNvSpPr/>
          <p:nvPr/>
        </p:nvSpPr>
        <p:spPr>
          <a:xfrm>
            <a:off x="5431645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E69541D-1917-C54A-9B08-28995396B0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3BD8FE7-64B8-B741-B5B3-878CFB07CE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711A69DF-313C-4542-A760-1B47925C4A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FF573361-F1E5-3F47-93AE-4935CAC775B3}"/>
              </a:ext>
            </a:extLst>
          </p:cNvPr>
          <p:cNvSpPr/>
          <p:nvPr/>
        </p:nvSpPr>
        <p:spPr>
          <a:xfrm>
            <a:off x="5431645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4513EAA-6C02-1B45-BEB9-022EE995B0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1EFDE5C-0B1E-154E-B1A8-E8DF0D4048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8C1B3BEB-D0AF-7448-BA78-405BACA098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9" name="Rectangle 62">
            <a:extLst>
              <a:ext uri="{FF2B5EF4-FFF2-40B4-BE49-F238E27FC236}">
                <a16:creationId xmlns:a16="http://schemas.microsoft.com/office/drawing/2014/main" id="{A8DCCABB-90C2-234C-9AC1-B78A5F6DB1D5}"/>
              </a:ext>
            </a:extLst>
          </p:cNvPr>
          <p:cNvSpPr/>
          <p:nvPr/>
        </p:nvSpPr>
        <p:spPr>
          <a:xfrm>
            <a:off x="5431645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1AAA3C7-C409-6249-AC52-D05788ED4B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1D770ED-36A6-AD46-8007-4091FD41D4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D915489E-6755-5340-ACCA-B5DFCE63A2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2E1D510-7862-4D49-9371-E7316BCB27C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015C986C-0685-5F47-BB48-B457D8E1EB1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A64D508A-D169-5144-9F3A-A81E45DE26C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6" name="Rectangle 69">
            <a:extLst>
              <a:ext uri="{FF2B5EF4-FFF2-40B4-BE49-F238E27FC236}">
                <a16:creationId xmlns:a16="http://schemas.microsoft.com/office/drawing/2014/main" id="{B57655E3-AF5D-F946-8BB4-955F78E2EA35}"/>
              </a:ext>
            </a:extLst>
          </p:cNvPr>
          <p:cNvSpPr/>
          <p:nvPr/>
        </p:nvSpPr>
        <p:spPr>
          <a:xfrm>
            <a:off x="9043196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1A877FF3-A854-B24B-91B3-2627E26DBA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1ADA563-33D3-8447-9073-078EA8BAD6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C493CD9D-6C5B-984D-9522-289E6FF398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0" name="Rectangle 73">
            <a:extLst>
              <a:ext uri="{FF2B5EF4-FFF2-40B4-BE49-F238E27FC236}">
                <a16:creationId xmlns:a16="http://schemas.microsoft.com/office/drawing/2014/main" id="{DA63E784-E496-5149-A4B8-89CDE8B8D1DC}"/>
              </a:ext>
            </a:extLst>
          </p:cNvPr>
          <p:cNvSpPr/>
          <p:nvPr/>
        </p:nvSpPr>
        <p:spPr>
          <a:xfrm>
            <a:off x="9043196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776C877-CBCC-5F4F-BDA2-6F78BB20CA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1427409F-9C1B-6E41-8ADD-794ED89B1A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BF4EC542-7B54-684A-B96F-A38361EFE9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4" name="Rectangle 77">
            <a:extLst>
              <a:ext uri="{FF2B5EF4-FFF2-40B4-BE49-F238E27FC236}">
                <a16:creationId xmlns:a16="http://schemas.microsoft.com/office/drawing/2014/main" id="{92FCADEE-1B39-2742-B340-683F05A80680}"/>
              </a:ext>
            </a:extLst>
          </p:cNvPr>
          <p:cNvSpPr/>
          <p:nvPr/>
        </p:nvSpPr>
        <p:spPr>
          <a:xfrm>
            <a:off x="9043196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BB37C7FF-EC76-944A-B954-AB34094983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97698AB3-761D-FD46-B023-D7263B4AD3D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7343D44B-941D-3544-8FED-24487827AE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184657E-6E1F-7A49-902B-A0D5C1EE4A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92571" y="1682898"/>
            <a:ext cx="1362007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Leadership</a:t>
            </a:r>
            <a:endParaRPr lang="en-US"/>
          </a:p>
        </p:txBody>
      </p:sp>
      <p:cxnSp>
        <p:nvCxnSpPr>
          <p:cNvPr id="49" name="Straight Connector 81">
            <a:extLst>
              <a:ext uri="{FF2B5EF4-FFF2-40B4-BE49-F238E27FC236}">
                <a16:creationId xmlns:a16="http://schemas.microsoft.com/office/drawing/2014/main" id="{BE071733-CF34-164A-9D95-BA41117D02E3}"/>
              </a:ext>
            </a:extLst>
          </p:cNvPr>
          <p:cNvCxnSpPr/>
          <p:nvPr/>
        </p:nvCxnSpPr>
        <p:spPr>
          <a:xfrm>
            <a:off x="4365263" y="1811005"/>
            <a:ext cx="7094903" cy="0"/>
          </a:xfrm>
          <a:prstGeom prst="straightConnector1">
            <a:avLst/>
          </a:prstGeom>
          <a:noFill/>
          <a:ln w="12701" cap="flat">
            <a:solidFill>
              <a:srgbClr val="192072"/>
            </a:solidFill>
            <a:prstDash val="solid"/>
            <a:miter/>
          </a:ln>
        </p:spPr>
      </p:cxn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594F5F68-13F4-814A-A4FF-B373DBD194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52687" y="1682898"/>
            <a:ext cx="764054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Staff</a:t>
            </a:r>
            <a:endParaRPr lang="en-US"/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79B340FA-124D-C540-B862-23FE70A930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66CC2F-B709-0149-B861-AD21E915680F}" type="slidenum">
              <a:t>‹#›</a:t>
            </a:fld>
            <a:endParaRPr lang="en-US"/>
          </a:p>
        </p:txBody>
      </p:sp>
      <p:sp>
        <p:nvSpPr>
          <p:cNvPr id="52" name="Title Placeholder 22">
            <a:extLst>
              <a:ext uri="{FF2B5EF4-FFF2-40B4-BE49-F238E27FC236}">
                <a16:creationId xmlns:a16="http://schemas.microsoft.com/office/drawing/2014/main" id="{97F53005-C509-204C-B73F-7D23B9A307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4255555951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67273FB-2B2F-8C42-B0EF-596412182B16}"/>
              </a:ext>
            </a:extLst>
          </p:cNvPr>
          <p:cNvSpPr/>
          <p:nvPr/>
        </p:nvSpPr>
        <p:spPr>
          <a:xfrm>
            <a:off x="0" y="4689472"/>
            <a:ext cx="5556251" cy="2168527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EBE2B697-3696-6C49-A0EB-378833C94B0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182071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FFFFFF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F050EE8A-4B26-3949-8862-CF5FF0E224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DA203B44-2561-0341-AE0E-B24E4C20A0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divider.</a:t>
            </a:r>
          </a:p>
        </p:txBody>
      </p:sp>
    </p:spTree>
    <p:extLst>
      <p:ext uri="{BB962C8B-B14F-4D97-AF65-F5344CB8AC3E}">
        <p14:creationId xmlns:p14="http://schemas.microsoft.com/office/powerpoint/2010/main" val="4240215769"/>
      </p:ext>
    </p:extLst>
  </p:cSld>
  <p:clrMapOvr>
    <a:masterClrMapping/>
  </p:clrMapOvr>
  <p:transition spd="med">
    <p:fade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Midnight ">
    <p:bg>
      <p:bgPr>
        <a:solidFill>
          <a:srgbClr val="1920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1AA2F0A-3F88-154F-B218-C44112D5EB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0FC28D9-4AC1-E143-A371-74A567924D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180B05E-1601-804A-A00B-F025D85603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EB376C06-0611-E04C-AB76-BD8ADBD078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92020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D1FCE959-5F05-294C-B582-82AA76D840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7338F2E0-EC43-8D43-8345-CEE6236952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27C33E8-20BC-1B44-AFA8-FADA5BE919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BD2BC0E7-8DDD-8C45-9243-8E8AD68A95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35441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0">
            <a:extLst>
              <a:ext uri="{FF2B5EF4-FFF2-40B4-BE49-F238E27FC236}">
                <a16:creationId xmlns:a16="http://schemas.microsoft.com/office/drawing/2014/main" id="{ACE95A78-5888-624A-BD22-06BC26B6829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1388790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" name="Bildplatzhalter 10">
            <a:extLst>
              <a:ext uri="{FF2B5EF4-FFF2-40B4-BE49-F238E27FC236}">
                <a16:creationId xmlns:a16="http://schemas.microsoft.com/office/drawing/2014/main" id="{B4A20FD8-7EE6-9349-A844-387E8C7C0D2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5373334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" name="Bildplatzhalter 10">
            <a:extLst>
              <a:ext uri="{FF2B5EF4-FFF2-40B4-BE49-F238E27FC236}">
                <a16:creationId xmlns:a16="http://schemas.microsoft.com/office/drawing/2014/main" id="{F748B4E6-BE41-9743-83C7-FDBBF8F4F2A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2384928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" name="Bildplatzhalter 10">
            <a:extLst>
              <a:ext uri="{FF2B5EF4-FFF2-40B4-BE49-F238E27FC236}">
                <a16:creationId xmlns:a16="http://schemas.microsoft.com/office/drawing/2014/main" id="{C66D249F-6B18-8244-83DC-BE579BE12A1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3381067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" name="Bildplatzhalter 10">
            <a:extLst>
              <a:ext uri="{FF2B5EF4-FFF2-40B4-BE49-F238E27FC236}">
                <a16:creationId xmlns:a16="http://schemas.microsoft.com/office/drawing/2014/main" id="{8DB1BF46-7E85-BF47-A515-0D50224A97E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4377205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" name="Textplatzhalter 16">
            <a:extLst>
              <a:ext uri="{FF2B5EF4-FFF2-40B4-BE49-F238E27FC236}">
                <a16:creationId xmlns:a16="http://schemas.microsoft.com/office/drawing/2014/main" id="{FB1269BF-B81F-AF4B-9FB0-BD7801E2A3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56639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B403C3D-CF36-674D-B321-751C708C2B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4663440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928F8E78-446E-E242-9A61-B14C077584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3662903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ED6AF6FF-8783-3443-8488-EBF2290982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26623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C59979D-C6BE-D44C-8F15-5D24B018E6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1661839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E8B03554-B997-BD4B-AD73-BA483DFA7B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286630"/>
            <a:ext cx="4695828" cy="134651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337DC2C-AF14-A242-8D8D-D473D29BEB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84F24F-0CE9-704B-9C6B-A8513D30DE6E}" type="slidenum"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D766FD53-AF55-E540-9F94-6417C99249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499591"/>
            <a:ext cx="4695828" cy="8987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multi line headline with icons. </a:t>
            </a:r>
          </a:p>
        </p:txBody>
      </p:sp>
    </p:spTree>
    <p:extLst>
      <p:ext uri="{BB962C8B-B14F-4D97-AF65-F5344CB8AC3E}">
        <p14:creationId xmlns:p14="http://schemas.microsoft.com/office/powerpoint/2010/main" val="139182119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DE21CA0-1FAF-674C-AB05-06E9724D6B9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109023"/>
            <a:ext cx="12191996" cy="6060652"/>
          </a:xfrm>
          <a:solidFill>
            <a:srgbClr val="EFEFEF"/>
          </a:solidFill>
        </p:spPr>
        <p:txBody>
          <a:bodyPr bIns="899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0FC68D-AFC8-C249-8B4A-3D53762CE9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8753C9-BCBD-B24E-A8E2-A04E79B648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17159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2101BF4-B11A-6E4D-8520-9CB76492A41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0C17049-E394-F148-B866-26C76E64F27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97570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C9BED-2FAB-C948-BA49-532C3314CE2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17941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C23F115-EB95-B24F-AEA0-AF52FEFC08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5097B73A-4D76-CA40-A4EE-9EA9FF435C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6851700"/>
      </p:ext>
    </p:extLst>
  </p:cSld>
  <p:clrMapOvr>
    <a:masterClrMapping/>
  </p:clrMapOvr>
  <p:transition spd="med">
    <p:fade/>
  </p:transition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4BB16-2EFB-C340-9750-C2CD70241C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0521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596C9BC3-421E-C44F-B4A6-0A9BF663AEA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0521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66D598-9CFB-234A-82F6-D0AACA03CA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6140" y="1493836"/>
            <a:ext cx="7117241" cy="437356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3ED7A712-C86F-464C-B8BD-9AA911CF2BE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171727" y="1493635"/>
            <a:ext cx="3174138" cy="4373566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0047"/>
      </p:ext>
    </p:extLst>
  </p:cSld>
  <p:clrMapOvr>
    <a:masterClrMapping/>
  </p:clrMapOvr>
  <p:transition spd="med">
    <p:fade/>
  </p:transition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_1">
    <p:bg>
      <p:bgPr>
        <a:solidFill>
          <a:srgbClr val="D3F4E4">
            <a:alpha val="2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15011"/>
      </p:ext>
    </p:extLst>
  </p:cSld>
  <p:clrMapOvr>
    <a:masterClrMapping/>
  </p:clrMapOvr>
  <p:transition spd="med">
    <p:fade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|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A49CCA6F-80D8-A644-B9E4-71921AF37E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94084"/>
            <a:ext cx="3490914" cy="89870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Side-by-side Agenda layout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8BD2135-F780-C043-BA35-BA21BD53D1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1B07E2-0908-E24A-82EF-3D4F5E5AC26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CD9F7844-F6FF-6144-BC24-25F877F3A1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56251" y="2284207"/>
            <a:ext cx="4695828" cy="3207029"/>
          </a:xfrm>
        </p:spPr>
        <p:txBody>
          <a:bodyPr/>
          <a:lstStyle>
            <a:lvl1pPr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1pPr>
            <a:lvl2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2pPr>
            <a:lvl3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3pPr>
            <a:lvl4pPr marL="342900" lvl="0" indent="-34290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4pPr>
          </a:lstStyle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20327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FA39A0E-ED82-5840-A14D-9D1F4F8D38A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38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2EAE6C2-591C-A942-8200-BA39655808D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839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0D0D8-A4AC-A249-95A7-2CA8C12B208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0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C719AB5-5A02-C549-8A0A-16ED779BE19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505196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B5F4947-2877-734D-B0CA-F173D8D3F3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46EA794E-97C0-4B43-84C9-0516C8CDDA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523976"/>
      </p:ext>
    </p:extLst>
  </p:cSld>
  <p:clrMapOvr>
    <a:masterClrMapping/>
  </p:clrMapOvr>
  <p:transition spd="med">
    <p:fade/>
  </p:transition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A6478BDF-687A-6748-9ABE-9A5FF435D6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290D68A-A911-3B4F-8E20-4CFF14A3B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F0B02C6-3C43-0740-B3DF-2AB884B4E2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3" y="1577970"/>
            <a:ext cx="10896603" cy="428942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596C8D-9857-6846-97A9-52DA7C4BA00A}"/>
              </a:ext>
            </a:extLst>
          </p:cNvPr>
          <p:cNvSpPr txBox="1"/>
          <p:nvPr/>
        </p:nvSpPr>
        <p:spPr>
          <a:xfrm>
            <a:off x="4677832" y="6590419"/>
            <a:ext cx="2742349" cy="107725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2453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Federal,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13270870"/>
      </p:ext>
    </p:extLst>
  </p:cSld>
  <p:clrMapOvr>
    <a:masterClrMapping/>
  </p:clrMapOvr>
  <p:transition spd="med"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4F104C22-932E-784C-98FC-C5495BA27B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E736FC4-8324-A944-A743-6636DF0AD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1603165"/>
      </p:ext>
    </p:extLst>
  </p:cSld>
  <p:clrMapOvr>
    <a:masterClrMapping/>
  </p:clrMapOvr>
  <p:transition spd="med"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2E9F9DD-0B65-5C47-8A6D-400E0DAEAC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544290"/>
            <a:ext cx="7108829" cy="182434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008BA9F-B63E-9E48-AE6D-32C967E7AF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4B3D2F-44C0-D34C-AD26-A6DDA0FA368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9A9692F1-AD80-1A4B-86DE-3EBE0DF5F8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ABD1E28E-A8BF-E34F-BB3F-C0EE426D8A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240312338"/>
      </p:ext>
    </p:extLst>
  </p:cSld>
  <p:clrMapOvr>
    <a:masterClrMapping/>
  </p:clrMapOvr>
  <p:transition spd="med"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A0BC10-ADBC-3142-A62C-4A07659525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71270" y="6406487"/>
            <a:ext cx="288886" cy="123114"/>
          </a:xfrm>
        </p:spPr>
        <p:txBody>
          <a:bodyPr/>
          <a:lstStyle>
            <a:lvl1pPr>
              <a:defRPr/>
            </a:lvl1pPr>
          </a:lstStyle>
          <a:p>
            <a:pPr lvl="0"/>
            <a:fld id="{CECC5DBE-9C1D-2342-A47F-E5222E6BCB5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32E11121-E8D6-6648-A6C2-AA430507248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585328162"/>
      </p:ext>
    </p:extLst>
  </p:cSld>
  <p:clrMapOvr>
    <a:masterClrMapping/>
  </p:clrMapOvr>
  <p:transition spd="med"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1DD6F1B-BD8B-644F-B7E0-048530EC70A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526D16-758A-6449-B3EE-E54CBAF5BEFD}" type="slidenum">
              <a:t>‹#›</a:t>
            </a:fld>
            <a:endParaRPr lang="en-US"/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3930BC1-2007-A242-B56B-F40DC7F3A9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14B84B62-CB48-E64D-A6A6-BD989A0A7A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31105413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5FC57F5C-84CC-1C44-8375-00472E2EF9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2A3EE654-1D9E-D14F-BC2A-DD5BF3772A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EAB489F9-A99B-CC49-A372-58AD73A4734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EFEFEF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0C322C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84683"/>
      </p:ext>
    </p:extLst>
  </p:cSld>
  <p:clrMapOvr>
    <a:masterClrMapping/>
  </p:clrMapOvr>
  <p:transition spd="med"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90B0D998-6908-1F43-A967-A06682353C7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1840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B40DD61A-C570-E143-827B-BEFCA64A740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7435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6A5ED71-002B-6B46-9BFA-E35D14F28A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874B30-C881-E141-80BD-FA5BE8253525}" type="slidenum">
              <a:t>‹#›</a:t>
            </a:fld>
            <a:endParaRPr lang="en-US"/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01F5E2C2-D275-1444-8521-F092049EC8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EB668A09-829B-2D41-A021-DBC2B84390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90468530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80B8C22-CABB-4548-973D-CD9D2189C16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527173"/>
            <a:ext cx="2959848" cy="3054178"/>
          </a:xfrm>
          <a:solidFill>
            <a:srgbClr val="EFEFEF"/>
          </a:solidFill>
        </p:spPr>
        <p:txBody>
          <a:bodyPr bIns="971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15E45AE1-8459-274A-A0C7-C6BB4219291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51336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872F1585-0051-5B48-8141-556AC764B2C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70833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A2F55AE-B30D-1146-B846-41D66BE40DE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4F6A04-D8EF-4E48-8A32-BDA2D785F5B1}" type="slidenum">
              <a:t>‹#›</a:t>
            </a:fld>
            <a:endParaRPr lang="en-US"/>
          </a:p>
        </p:txBody>
      </p:sp>
      <p:sp>
        <p:nvSpPr>
          <p:cNvPr id="6" name="Title Placeholder 22">
            <a:extLst>
              <a:ext uri="{FF2B5EF4-FFF2-40B4-BE49-F238E27FC236}">
                <a16:creationId xmlns:a16="http://schemas.microsoft.com/office/drawing/2014/main" id="{0235C2D3-56A9-F944-AA92-B07B53A0BB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CA382701-AE7A-D44C-9991-851E7870DE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47985280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5B4627CB-55C3-2348-8FF5-B3580D73CE3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7564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AED75335-E031-A14A-8C9E-79E219E894B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455362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5FD554D-95B4-B54A-AC74-DC02A33DE12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9987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2BE5A88C-8B1B-1447-99B8-84D03D1983C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904290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DC17-7262-EB4B-91DA-14B7F789F0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4ECB86-ED9A-5B44-9990-781DFCAD9B92}" type="slidenum">
              <a:t>‹#›</a:t>
            </a:fld>
            <a:endParaRPr lang="en-US"/>
          </a:p>
        </p:txBody>
      </p:sp>
      <p:sp>
        <p:nvSpPr>
          <p:cNvPr id="7" name="Title Placeholder 22">
            <a:extLst>
              <a:ext uri="{FF2B5EF4-FFF2-40B4-BE49-F238E27FC236}">
                <a16:creationId xmlns:a16="http://schemas.microsoft.com/office/drawing/2014/main" id="{CC4D292D-345D-0949-A3F8-ED614004B9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7AF4E51B-E7D7-6745-951B-FBB52EDCC2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0408184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99A99B-6103-FC4C-84F5-97301F6792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460166" y="6458489"/>
            <a:ext cx="288886" cy="1231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SemiBold" pitchFamily="2"/>
                <a:cs typeface="Poppins SemiBold" pitchFamily="2"/>
              </a:defRPr>
            </a:lvl1pPr>
          </a:lstStyle>
          <a:p>
            <a:pPr lvl="0"/>
            <a:fld id="{35554155-2002-2041-A2CF-23FA42FF687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1263CAE3-418D-3A46-853F-F60F828028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6831" y="469741"/>
            <a:ext cx="10728326" cy="45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2D5ABF85-4CD0-C442-BC90-D872472A5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840" y="2528892"/>
            <a:ext cx="10728326" cy="18312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BF2FB6-B5BF-554B-B258-84EA6E85DC6D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77" y="6191557"/>
            <a:ext cx="1082857" cy="32848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D206F81-33B7-4FD3-51A0-F71BC1425106}"/>
              </a:ext>
            </a:extLst>
          </p:cNvPr>
          <p:cNvGrpSpPr/>
          <p:nvPr userDrawn="1"/>
        </p:nvGrpSpPr>
        <p:grpSpPr>
          <a:xfrm flipV="1">
            <a:off x="-4572" y="-5574"/>
            <a:ext cx="12198096" cy="123112"/>
            <a:chOff x="0" y="0"/>
            <a:chExt cx="5879685" cy="14472"/>
          </a:xfrm>
        </p:grpSpPr>
        <p:sp>
          <p:nvSpPr>
            <p:cNvPr id="16" name="Text Box 26">
              <a:extLst>
                <a:ext uri="{FF2B5EF4-FFF2-40B4-BE49-F238E27FC236}">
                  <a16:creationId xmlns:a16="http://schemas.microsoft.com/office/drawing/2014/main" id="{CCBF8B58-67BB-DA2D-7373-F5DBF4FE277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4650828" y="0"/>
              <a:ext cx="1228857" cy="14472"/>
            </a:xfrm>
            <a:prstGeom prst="rect">
              <a:avLst/>
            </a:prstGeom>
            <a:solidFill>
              <a:srgbClr val="EA2630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Poppins" panose="00000500000000000000" pitchFamily="2" charset="0"/>
                  <a:ea typeface="Calibri" panose="020F0502020204030204" pitchFamily="34" charset="0"/>
                </a:rPr>
                <a:t> </a:t>
              </a:r>
            </a:p>
          </p:txBody>
        </p:sp>
        <p:sp>
          <p:nvSpPr>
            <p:cNvPr id="17" name="Text Box 27">
              <a:extLst>
                <a:ext uri="{FF2B5EF4-FFF2-40B4-BE49-F238E27FC236}">
                  <a16:creationId xmlns:a16="http://schemas.microsoft.com/office/drawing/2014/main" id="{C0AE79BE-E2A6-C2E8-5116-110BC48295D4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0" y="0"/>
              <a:ext cx="3373821" cy="14472"/>
            </a:xfrm>
            <a:prstGeom prst="rect">
              <a:avLst/>
            </a:prstGeom>
            <a:solidFill>
              <a:srgbClr val="2453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</a:pPr>
              <a:endParaRPr lang="en-US" sz="1000" dirty="0">
                <a:solidFill>
                  <a:srgbClr val="00000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</a:endParaRPr>
            </a:p>
          </p:txBody>
        </p:sp>
        <p:sp>
          <p:nvSpPr>
            <p:cNvPr id="18" name="Text Box 28">
              <a:extLst>
                <a:ext uri="{FF2B5EF4-FFF2-40B4-BE49-F238E27FC236}">
                  <a16:creationId xmlns:a16="http://schemas.microsoft.com/office/drawing/2014/main" id="{DDB8E3BC-19CE-4B65-0D88-BE13ED6B8FD6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 flipV="1">
              <a:off x="3042745" y="0"/>
              <a:ext cx="1932677" cy="14472"/>
            </a:xfrm>
            <a:prstGeom prst="rect">
              <a:avLst/>
            </a:prstGeom>
            <a:solidFill>
              <a:srgbClr val="192072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Poppins" panose="00000500000000000000" pitchFamily="2" charset="0"/>
                  <a:ea typeface="Calibri" panose="020F0502020204030204" pitchFamily="34" charset="0"/>
                </a:rPr>
                <a:t> </a:t>
              </a: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1" r:id="rId12"/>
    <p:sldLayoutId id="2147483662" r:id="rId13"/>
    <p:sldLayoutId id="2147483663" r:id="rId14"/>
    <p:sldLayoutId id="2147483666" r:id="rId15"/>
    <p:sldLayoutId id="2147483667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</p:sldLayoutIdLst>
  <p:transition spd="med">
    <p:fade/>
  </p:transition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100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Poppins Medium"/>
        </a:defRPr>
      </a:lvl1pPr>
    </p:titleStyle>
    <p:bodyStyle>
      <a:lvl1pPr marL="342900" marR="0" lvl="0" indent="-342900" algn="l" defTabSz="914400" rtl="0" fontAlgn="auto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SzPct val="100000"/>
        <a:buFont typeface="Poppins Black" pitchFamily="2"/>
        <a:buChar char="—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1pPr>
      <a:lvl2pPr marL="800100" marR="0" lvl="1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SemiBold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2pPr>
      <a:lvl3pPr marL="1257300" marR="0" lvl="2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3pPr>
      <a:lvl4pPr marL="1600200" marR="0" lvl="3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4pPr>
      <a:lvl5pPr marL="2057400" marR="0" lvl="4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3.svg"/><Relationship Id="rId21" Type="http://schemas.openxmlformats.org/officeDocument/2006/relationships/image" Target="../media/image58.png"/><Relationship Id="rId42" Type="http://schemas.openxmlformats.org/officeDocument/2006/relationships/image" Target="../media/image77.svg"/><Relationship Id="rId47" Type="http://schemas.openxmlformats.org/officeDocument/2006/relationships/image" Target="../media/image82.png"/><Relationship Id="rId63" Type="http://schemas.openxmlformats.org/officeDocument/2006/relationships/image" Target="../media/image98.png"/><Relationship Id="rId68" Type="http://schemas.openxmlformats.org/officeDocument/2006/relationships/image" Target="../media/image103.png"/><Relationship Id="rId84" Type="http://schemas.openxmlformats.org/officeDocument/2006/relationships/image" Target="../media/image117.png"/><Relationship Id="rId16" Type="http://schemas.openxmlformats.org/officeDocument/2006/relationships/image" Target="../media/image53.svg"/><Relationship Id="rId11" Type="http://schemas.openxmlformats.org/officeDocument/2006/relationships/image" Target="../media/image48.svg"/><Relationship Id="rId32" Type="http://schemas.openxmlformats.org/officeDocument/2006/relationships/image" Target="../media/image69.svg"/><Relationship Id="rId37" Type="http://schemas.openxmlformats.org/officeDocument/2006/relationships/image" Target="../media/image72.png"/><Relationship Id="rId53" Type="http://schemas.openxmlformats.org/officeDocument/2006/relationships/image" Target="../media/image88.png"/><Relationship Id="rId58" Type="http://schemas.openxmlformats.org/officeDocument/2006/relationships/image" Target="../media/image93.svg"/><Relationship Id="rId74" Type="http://schemas.openxmlformats.org/officeDocument/2006/relationships/image" Target="../media/image109.png"/><Relationship Id="rId79" Type="http://schemas.openxmlformats.org/officeDocument/2006/relationships/image" Target="../media/image113.png"/><Relationship Id="rId5" Type="http://schemas.openxmlformats.org/officeDocument/2006/relationships/image" Target="../media/image42.png"/><Relationship Id="rId61" Type="http://schemas.openxmlformats.org/officeDocument/2006/relationships/image" Target="../media/image96.png"/><Relationship Id="rId82" Type="http://schemas.openxmlformats.org/officeDocument/2006/relationships/image" Target="../media/image116.png"/><Relationship Id="rId19" Type="http://schemas.openxmlformats.org/officeDocument/2006/relationships/image" Target="../media/image56.png"/><Relationship Id="rId14" Type="http://schemas.openxmlformats.org/officeDocument/2006/relationships/image" Target="../media/image51.png"/><Relationship Id="rId22" Type="http://schemas.openxmlformats.org/officeDocument/2006/relationships/image" Target="../media/image59.svg"/><Relationship Id="rId27" Type="http://schemas.openxmlformats.org/officeDocument/2006/relationships/image" Target="../media/image64.png"/><Relationship Id="rId30" Type="http://schemas.openxmlformats.org/officeDocument/2006/relationships/image" Target="../media/image67.png"/><Relationship Id="rId35" Type="http://schemas.openxmlformats.org/officeDocument/2006/relationships/image" Target="../media/image70.png"/><Relationship Id="rId43" Type="http://schemas.openxmlformats.org/officeDocument/2006/relationships/image" Target="../media/image78.png"/><Relationship Id="rId48" Type="http://schemas.openxmlformats.org/officeDocument/2006/relationships/image" Target="../media/image83.png"/><Relationship Id="rId56" Type="http://schemas.openxmlformats.org/officeDocument/2006/relationships/image" Target="../media/image91.svg"/><Relationship Id="rId64" Type="http://schemas.openxmlformats.org/officeDocument/2006/relationships/image" Target="../media/image99.png"/><Relationship Id="rId69" Type="http://schemas.openxmlformats.org/officeDocument/2006/relationships/image" Target="../media/image104.png"/><Relationship Id="rId77" Type="http://schemas.openxmlformats.org/officeDocument/2006/relationships/image" Target="../media/image111.png"/><Relationship Id="rId8" Type="http://schemas.openxmlformats.org/officeDocument/2006/relationships/image" Target="../media/image45.png"/><Relationship Id="rId51" Type="http://schemas.openxmlformats.org/officeDocument/2006/relationships/image" Target="../media/image86.svg"/><Relationship Id="rId72" Type="http://schemas.openxmlformats.org/officeDocument/2006/relationships/image" Target="../media/image107.emf"/><Relationship Id="rId80" Type="http://schemas.openxmlformats.org/officeDocument/2006/relationships/image" Target="../media/image114.png"/><Relationship Id="rId3" Type="http://schemas.openxmlformats.org/officeDocument/2006/relationships/image" Target="../media/image40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5" Type="http://schemas.openxmlformats.org/officeDocument/2006/relationships/image" Target="../media/image62.png"/><Relationship Id="rId33" Type="http://schemas.openxmlformats.org/officeDocument/2006/relationships/image" Target="../media/image36.png"/><Relationship Id="rId38" Type="http://schemas.openxmlformats.org/officeDocument/2006/relationships/image" Target="../media/image73.svg"/><Relationship Id="rId46" Type="http://schemas.openxmlformats.org/officeDocument/2006/relationships/image" Target="../media/image81.svg"/><Relationship Id="rId59" Type="http://schemas.openxmlformats.org/officeDocument/2006/relationships/image" Target="../media/image94.png"/><Relationship Id="rId67" Type="http://schemas.openxmlformats.org/officeDocument/2006/relationships/image" Target="../media/image102.png"/><Relationship Id="rId20" Type="http://schemas.openxmlformats.org/officeDocument/2006/relationships/image" Target="../media/image57.svg"/><Relationship Id="rId41" Type="http://schemas.openxmlformats.org/officeDocument/2006/relationships/image" Target="../media/image76.png"/><Relationship Id="rId54" Type="http://schemas.openxmlformats.org/officeDocument/2006/relationships/image" Target="../media/image89.svg"/><Relationship Id="rId62" Type="http://schemas.openxmlformats.org/officeDocument/2006/relationships/image" Target="../media/image97.svg"/><Relationship Id="rId70" Type="http://schemas.openxmlformats.org/officeDocument/2006/relationships/image" Target="../media/image105.png"/><Relationship Id="rId75" Type="http://schemas.openxmlformats.org/officeDocument/2006/relationships/image" Target="../media/image110.png"/><Relationship Id="rId83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sv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28" Type="http://schemas.openxmlformats.org/officeDocument/2006/relationships/image" Target="../media/image65.png"/><Relationship Id="rId36" Type="http://schemas.openxmlformats.org/officeDocument/2006/relationships/image" Target="../media/image71.svg"/><Relationship Id="rId49" Type="http://schemas.openxmlformats.org/officeDocument/2006/relationships/image" Target="../media/image84.svg"/><Relationship Id="rId57" Type="http://schemas.openxmlformats.org/officeDocument/2006/relationships/image" Target="../media/image92.png"/><Relationship Id="rId10" Type="http://schemas.openxmlformats.org/officeDocument/2006/relationships/image" Target="../media/image47.png"/><Relationship Id="rId31" Type="http://schemas.openxmlformats.org/officeDocument/2006/relationships/image" Target="../media/image68.png"/><Relationship Id="rId44" Type="http://schemas.openxmlformats.org/officeDocument/2006/relationships/image" Target="../media/image79.png"/><Relationship Id="rId52" Type="http://schemas.openxmlformats.org/officeDocument/2006/relationships/image" Target="../media/image87.png"/><Relationship Id="rId60" Type="http://schemas.openxmlformats.org/officeDocument/2006/relationships/image" Target="../media/image95.svg"/><Relationship Id="rId65" Type="http://schemas.openxmlformats.org/officeDocument/2006/relationships/image" Target="../media/image100.svg"/><Relationship Id="rId73" Type="http://schemas.openxmlformats.org/officeDocument/2006/relationships/image" Target="../media/image108.png"/><Relationship Id="rId78" Type="http://schemas.openxmlformats.org/officeDocument/2006/relationships/image" Target="../media/image112.png"/><Relationship Id="rId81" Type="http://schemas.openxmlformats.org/officeDocument/2006/relationships/image" Target="../media/image115.png"/><Relationship Id="rId4" Type="http://schemas.openxmlformats.org/officeDocument/2006/relationships/image" Target="../media/image41.svg"/><Relationship Id="rId9" Type="http://schemas.openxmlformats.org/officeDocument/2006/relationships/image" Target="../media/image46.svg"/><Relationship Id="rId13" Type="http://schemas.openxmlformats.org/officeDocument/2006/relationships/image" Target="../media/image50.svg"/><Relationship Id="rId18" Type="http://schemas.openxmlformats.org/officeDocument/2006/relationships/image" Target="../media/image55.svg"/><Relationship Id="rId39" Type="http://schemas.openxmlformats.org/officeDocument/2006/relationships/image" Target="../media/image74.png"/><Relationship Id="rId34" Type="http://schemas.openxmlformats.org/officeDocument/2006/relationships/image" Target="../media/image37.svg"/><Relationship Id="rId50" Type="http://schemas.openxmlformats.org/officeDocument/2006/relationships/image" Target="../media/image85.png"/><Relationship Id="rId55" Type="http://schemas.openxmlformats.org/officeDocument/2006/relationships/image" Target="../media/image90.png"/><Relationship Id="rId76" Type="http://schemas.openxmlformats.org/officeDocument/2006/relationships/image" Target="../media/image25.png"/><Relationship Id="rId7" Type="http://schemas.openxmlformats.org/officeDocument/2006/relationships/image" Target="../media/image44.png"/><Relationship Id="rId71" Type="http://schemas.openxmlformats.org/officeDocument/2006/relationships/image" Target="../media/image106.png"/><Relationship Id="rId2" Type="http://schemas.openxmlformats.org/officeDocument/2006/relationships/notesSlide" Target="../notesSlides/notesSlide8.xml"/><Relationship Id="rId29" Type="http://schemas.openxmlformats.org/officeDocument/2006/relationships/image" Target="../media/image66.png"/><Relationship Id="rId24" Type="http://schemas.openxmlformats.org/officeDocument/2006/relationships/image" Target="../media/image61.svg"/><Relationship Id="rId40" Type="http://schemas.openxmlformats.org/officeDocument/2006/relationships/image" Target="../media/image75.svg"/><Relationship Id="rId45" Type="http://schemas.openxmlformats.org/officeDocument/2006/relationships/image" Target="../media/image80.png"/><Relationship Id="rId66" Type="http://schemas.openxmlformats.org/officeDocument/2006/relationships/image" Target="../media/image10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6.png"/><Relationship Id="rId4" Type="http://schemas.openxmlformats.org/officeDocument/2006/relationships/image" Target="../media/image125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ryranchergov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zackbradys/rancher-on-aw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atalog.workshops.aws/rancher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jpeg"/><Relationship Id="rId13" Type="http://schemas.openxmlformats.org/officeDocument/2006/relationships/image" Target="../media/image141.png"/><Relationship Id="rId18" Type="http://schemas.openxmlformats.org/officeDocument/2006/relationships/image" Target="../media/image145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17" Type="http://schemas.openxmlformats.org/officeDocument/2006/relationships/image" Target="../media/image144.png"/><Relationship Id="rId2" Type="http://schemas.openxmlformats.org/officeDocument/2006/relationships/image" Target="../media/image13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4.gif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4" Type="http://schemas.openxmlformats.org/officeDocument/2006/relationships/image" Target="../media/image132.png"/><Relationship Id="rId9" Type="http://schemas.openxmlformats.org/officeDocument/2006/relationships/image" Target="../media/image137.jpeg"/><Relationship Id="rId14" Type="http://schemas.openxmlformats.org/officeDocument/2006/relationships/image" Target="../media/image1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0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18" Type="http://schemas.openxmlformats.org/officeDocument/2006/relationships/image" Target="../media/image168.svg"/><Relationship Id="rId26" Type="http://schemas.openxmlformats.org/officeDocument/2006/relationships/image" Target="../media/image175.png"/><Relationship Id="rId3" Type="http://schemas.openxmlformats.org/officeDocument/2006/relationships/image" Target="../media/image153.tiff"/><Relationship Id="rId21" Type="http://schemas.openxmlformats.org/officeDocument/2006/relationships/image" Target="../media/image171.png"/><Relationship Id="rId7" Type="http://schemas.openxmlformats.org/officeDocument/2006/relationships/image" Target="../media/image157.png"/><Relationship Id="rId12" Type="http://schemas.openxmlformats.org/officeDocument/2006/relationships/image" Target="../media/image162.tiff"/><Relationship Id="rId17" Type="http://schemas.openxmlformats.org/officeDocument/2006/relationships/image" Target="../media/image167.png"/><Relationship Id="rId25" Type="http://schemas.openxmlformats.org/officeDocument/2006/relationships/image" Target="../media/image174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66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56.png"/><Relationship Id="rId11" Type="http://schemas.openxmlformats.org/officeDocument/2006/relationships/image" Target="../media/image161.tiff"/><Relationship Id="rId24" Type="http://schemas.openxmlformats.org/officeDocument/2006/relationships/image" Target="../media/image27.png"/><Relationship Id="rId5" Type="http://schemas.openxmlformats.org/officeDocument/2006/relationships/image" Target="../media/image155.tiff"/><Relationship Id="rId15" Type="http://schemas.openxmlformats.org/officeDocument/2006/relationships/image" Target="../media/image165.tiff"/><Relationship Id="rId23" Type="http://schemas.openxmlformats.org/officeDocument/2006/relationships/image" Target="../media/image173.png"/><Relationship Id="rId10" Type="http://schemas.openxmlformats.org/officeDocument/2006/relationships/image" Target="../media/image160.png"/><Relationship Id="rId19" Type="http://schemas.openxmlformats.org/officeDocument/2006/relationships/image" Target="../media/image169.png"/><Relationship Id="rId4" Type="http://schemas.openxmlformats.org/officeDocument/2006/relationships/image" Target="../media/image154.tiff"/><Relationship Id="rId9" Type="http://schemas.openxmlformats.org/officeDocument/2006/relationships/image" Target="../media/image159.tiff"/><Relationship Id="rId14" Type="http://schemas.openxmlformats.org/officeDocument/2006/relationships/image" Target="../media/image164.tiff"/><Relationship Id="rId22" Type="http://schemas.openxmlformats.org/officeDocument/2006/relationships/image" Target="../media/image172.png"/><Relationship Id="rId27" Type="http://schemas.openxmlformats.org/officeDocument/2006/relationships/image" Target="../media/image17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1.svg"/><Relationship Id="rId5" Type="http://schemas.openxmlformats.org/officeDocument/2006/relationships/image" Target="../media/image180.png"/><Relationship Id="rId4" Type="http://schemas.openxmlformats.org/officeDocument/2006/relationships/image" Target="../media/image179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182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jpeg"/><Relationship Id="rId11" Type="http://schemas.openxmlformats.org/officeDocument/2006/relationships/image" Target="../media/image35.png"/><Relationship Id="rId5" Type="http://schemas.openxmlformats.org/officeDocument/2006/relationships/image" Target="../media/image29.jpe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bg>
      <p:bgPr>
        <a:gradFill>
          <a:gsLst>
            <a:gs pos="0">
              <a:schemeClr val="accent1">
                <a:lumMod val="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40F154-AF5A-85DB-862F-8CF1C60D2496}"/>
              </a:ext>
            </a:extLst>
          </p:cNvPr>
          <p:cNvSpPr txBox="1"/>
          <p:nvPr/>
        </p:nvSpPr>
        <p:spPr>
          <a:xfrm>
            <a:off x="665162" y="5403228"/>
            <a:ext cx="6096000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Zack Brady | Solutions Architect zack.brady@ranchergovernment.com</a:t>
            </a:r>
          </a:p>
        </p:txBody>
      </p:sp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570958"/>
            <a:ext cx="10530060" cy="159659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400" b="1" i="0" strike="noStrike" kern="1200" cap="none" spc="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Poppins" pitchFamily="2"/>
                <a:ea typeface="Calibri"/>
                <a:cs typeface="Poppins" pitchFamily="2"/>
              </a:rPr>
              <a:t>Leveraging Rancher Government Solutions  within the US Government and Public Sector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4C132-DBE2-ED2D-8FEC-EE4D3768BCBF}"/>
              </a:ext>
            </a:extLst>
          </p:cNvPr>
          <p:cNvSpPr txBox="1"/>
          <p:nvPr/>
        </p:nvSpPr>
        <p:spPr>
          <a:xfrm>
            <a:off x="9375410" y="5487867"/>
            <a:ext cx="258080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CAGE Code: 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DUNS: 117387835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ound Same Side Corner Rectangle 16">
            <a:extLst>
              <a:ext uri="{FF2B5EF4-FFF2-40B4-BE49-F238E27FC236}">
                <a16:creationId xmlns:a16="http://schemas.microsoft.com/office/drawing/2014/main" id="{6F70AE9D-BE02-8C37-5626-A98C761C2884}"/>
              </a:ext>
            </a:extLst>
          </p:cNvPr>
          <p:cNvSpPr/>
          <p:nvPr/>
        </p:nvSpPr>
        <p:spPr>
          <a:xfrm rot="5400013">
            <a:off x="5922748" y="-174016"/>
            <a:ext cx="339781" cy="9659075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7" name="Round Same Side Corner Rectangle 16">
            <a:extLst>
              <a:ext uri="{FF2B5EF4-FFF2-40B4-BE49-F238E27FC236}">
                <a16:creationId xmlns:a16="http://schemas.microsoft.com/office/drawing/2014/main" id="{0610AFF1-EE62-3F3A-A73D-71195E3C54F6}"/>
              </a:ext>
            </a:extLst>
          </p:cNvPr>
          <p:cNvSpPr/>
          <p:nvPr/>
        </p:nvSpPr>
        <p:spPr>
          <a:xfrm rot="5400013">
            <a:off x="5919390" y="-1800632"/>
            <a:ext cx="339781" cy="966579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6" name="Round Same Side Corner Rectangle 16">
            <a:extLst>
              <a:ext uri="{FF2B5EF4-FFF2-40B4-BE49-F238E27FC236}">
                <a16:creationId xmlns:a16="http://schemas.microsoft.com/office/drawing/2014/main" id="{61D5842A-3F1E-4BF1-1107-80FB847F58B7}"/>
              </a:ext>
            </a:extLst>
          </p:cNvPr>
          <p:cNvSpPr/>
          <p:nvPr/>
        </p:nvSpPr>
        <p:spPr>
          <a:xfrm rot="5400013">
            <a:off x="5923005" y="-1383217"/>
            <a:ext cx="339781" cy="966579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B1FD9-F18A-A949-BE5D-79C0000A6E85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9E65C3-1DFF-3941-954D-06F80914B77C}" type="slidenum">
              <a:rPr/>
              <a:t>10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E216FC-54AB-2446-BD43-8DB8F4D90F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The Complete Rancher Stack</a:t>
            </a:r>
          </a:p>
        </p:txBody>
      </p:sp>
      <p:sp>
        <p:nvSpPr>
          <p:cNvPr id="4" name="Round Same Side Corner Rectangle 16">
            <a:extLst>
              <a:ext uri="{FF2B5EF4-FFF2-40B4-BE49-F238E27FC236}">
                <a16:creationId xmlns:a16="http://schemas.microsoft.com/office/drawing/2014/main" id="{2A88A714-685C-2B4F-8C77-60AD4BC5ED64}"/>
              </a:ext>
            </a:extLst>
          </p:cNvPr>
          <p:cNvSpPr/>
          <p:nvPr/>
        </p:nvSpPr>
        <p:spPr>
          <a:xfrm rot="5400013">
            <a:off x="5923024" y="-580778"/>
            <a:ext cx="339781" cy="9665753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Round Same Side Corner Rectangle 16">
            <a:extLst>
              <a:ext uri="{FF2B5EF4-FFF2-40B4-BE49-F238E27FC236}">
                <a16:creationId xmlns:a16="http://schemas.microsoft.com/office/drawing/2014/main" id="{B187925A-60CB-8045-9FDC-4AC186D83155}"/>
              </a:ext>
            </a:extLst>
          </p:cNvPr>
          <p:cNvSpPr/>
          <p:nvPr/>
        </p:nvSpPr>
        <p:spPr>
          <a:xfrm rot="5400013">
            <a:off x="5926108" y="-3043263"/>
            <a:ext cx="339781" cy="966334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" name="Round Same Side Corner Rectangle 16">
            <a:extLst>
              <a:ext uri="{FF2B5EF4-FFF2-40B4-BE49-F238E27FC236}">
                <a16:creationId xmlns:a16="http://schemas.microsoft.com/office/drawing/2014/main" id="{F249F225-7437-6342-9F08-23294121DB13}"/>
              </a:ext>
            </a:extLst>
          </p:cNvPr>
          <p:cNvSpPr/>
          <p:nvPr/>
        </p:nvSpPr>
        <p:spPr>
          <a:xfrm rot="5400013">
            <a:off x="5921828" y="-2196776"/>
            <a:ext cx="339781" cy="966334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7" name="Round Same Side Corner Rectangle 16">
            <a:extLst>
              <a:ext uri="{FF2B5EF4-FFF2-40B4-BE49-F238E27FC236}">
                <a16:creationId xmlns:a16="http://schemas.microsoft.com/office/drawing/2014/main" id="{B9A506A9-9E01-4346-99BD-3E4A37312F14}"/>
              </a:ext>
            </a:extLst>
          </p:cNvPr>
          <p:cNvSpPr/>
          <p:nvPr/>
        </p:nvSpPr>
        <p:spPr>
          <a:xfrm rot="5400013">
            <a:off x="10271020" y="3644187"/>
            <a:ext cx="45719" cy="47145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8" name="Round Same Side Corner Rectangle 16">
            <a:extLst>
              <a:ext uri="{FF2B5EF4-FFF2-40B4-BE49-F238E27FC236}">
                <a16:creationId xmlns:a16="http://schemas.microsoft.com/office/drawing/2014/main" id="{A859010E-D91D-DB4E-8D4C-87AA807DAFDD}"/>
              </a:ext>
            </a:extLst>
          </p:cNvPr>
          <p:cNvSpPr/>
          <p:nvPr/>
        </p:nvSpPr>
        <p:spPr>
          <a:xfrm rot="5400013">
            <a:off x="5921789" y="-990868"/>
            <a:ext cx="339781" cy="9663355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9" name="Round Same Side Corner Rectangle 16">
            <a:extLst>
              <a:ext uri="{FF2B5EF4-FFF2-40B4-BE49-F238E27FC236}">
                <a16:creationId xmlns:a16="http://schemas.microsoft.com/office/drawing/2014/main" id="{EEA63758-16E0-9C4E-ACCA-3B568AC13CBA}"/>
              </a:ext>
            </a:extLst>
          </p:cNvPr>
          <p:cNvSpPr/>
          <p:nvPr/>
        </p:nvSpPr>
        <p:spPr>
          <a:xfrm rot="5400013">
            <a:off x="8551641" y="6836011"/>
            <a:ext cx="45719" cy="119612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0" name="Round Same Side Corner Rectangle 16">
            <a:extLst>
              <a:ext uri="{FF2B5EF4-FFF2-40B4-BE49-F238E27FC236}">
                <a16:creationId xmlns:a16="http://schemas.microsoft.com/office/drawing/2014/main" id="{CBAC436A-7B82-834C-8F2A-96102F9EC003}"/>
              </a:ext>
            </a:extLst>
          </p:cNvPr>
          <p:cNvSpPr/>
          <p:nvPr/>
        </p:nvSpPr>
        <p:spPr>
          <a:xfrm rot="5400013">
            <a:off x="5922976" y="221189"/>
            <a:ext cx="339781" cy="966575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1" name="Round Same Side Corner Rectangle 16">
            <a:extLst>
              <a:ext uri="{FF2B5EF4-FFF2-40B4-BE49-F238E27FC236}">
                <a16:creationId xmlns:a16="http://schemas.microsoft.com/office/drawing/2014/main" id="{2AD6397D-E8DB-864E-B9A9-AE4AE34D6DDD}"/>
              </a:ext>
            </a:extLst>
          </p:cNvPr>
          <p:cNvSpPr/>
          <p:nvPr/>
        </p:nvSpPr>
        <p:spPr>
          <a:xfrm rot="5400013">
            <a:off x="5921195" y="631721"/>
            <a:ext cx="339781" cy="966218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ound Same Side Corner Rectangle 16">
            <a:extLst>
              <a:ext uri="{FF2B5EF4-FFF2-40B4-BE49-F238E27FC236}">
                <a16:creationId xmlns:a16="http://schemas.microsoft.com/office/drawing/2014/main" id="{468A5552-F273-1540-8B3E-073B2BE2960E}"/>
              </a:ext>
            </a:extLst>
          </p:cNvPr>
          <p:cNvSpPr/>
          <p:nvPr/>
        </p:nvSpPr>
        <p:spPr>
          <a:xfrm rot="5400013">
            <a:off x="5921194" y="1033242"/>
            <a:ext cx="339781" cy="966218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0757D31-BF5A-1443-8C51-39DA611E9EAF}"/>
              </a:ext>
            </a:extLst>
          </p:cNvPr>
          <p:cNvGrpSpPr/>
          <p:nvPr/>
        </p:nvGrpSpPr>
        <p:grpSpPr>
          <a:xfrm>
            <a:off x="1259991" y="2039477"/>
            <a:ext cx="9667680" cy="341292"/>
            <a:chOff x="1264359" y="2039477"/>
            <a:chExt cx="9663313" cy="341292"/>
          </a:xfrm>
        </p:grpSpPr>
        <p:sp>
          <p:nvSpPr>
            <p:cNvPr id="14" name="Round Same Side Corner Rectangle 16">
              <a:extLst>
                <a:ext uri="{FF2B5EF4-FFF2-40B4-BE49-F238E27FC236}">
                  <a16:creationId xmlns:a16="http://schemas.microsoft.com/office/drawing/2014/main" id="{58F1F5BF-A25A-A348-9DFD-EAF07B12CB9C}"/>
                </a:ext>
              </a:extLst>
            </p:cNvPr>
            <p:cNvSpPr/>
            <p:nvPr/>
          </p:nvSpPr>
          <p:spPr>
            <a:xfrm rot="5400013">
              <a:off x="7089602" y="-1458811"/>
              <a:ext cx="339781" cy="7336358"/>
            </a:xfrm>
            <a:prstGeom prst="rect">
              <a:avLst/>
            </a:prstGeom>
            <a:solidFill>
              <a:srgbClr val="F2F2F2">
                <a:alpha val="6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15" name="Group 108">
              <a:extLst>
                <a:ext uri="{FF2B5EF4-FFF2-40B4-BE49-F238E27FC236}">
                  <a16:creationId xmlns:a16="http://schemas.microsoft.com/office/drawing/2014/main" id="{2FBCC66F-DCD3-E244-81D5-EA9A9C7CEB76}"/>
                </a:ext>
              </a:extLst>
            </p:cNvPr>
            <p:cNvGrpSpPr/>
            <p:nvPr/>
          </p:nvGrpSpPr>
          <p:grpSpPr>
            <a:xfrm>
              <a:off x="1264359" y="2039817"/>
              <a:ext cx="2532275" cy="340952"/>
              <a:chOff x="1264359" y="2039817"/>
              <a:chExt cx="2532275" cy="340952"/>
            </a:xfrm>
          </p:grpSpPr>
          <p:sp>
            <p:nvSpPr>
              <p:cNvPr id="16" name="Round Same Side Corner Rectangle 16">
                <a:extLst>
                  <a:ext uri="{FF2B5EF4-FFF2-40B4-BE49-F238E27FC236}">
                    <a16:creationId xmlns:a16="http://schemas.microsoft.com/office/drawing/2014/main" id="{BF96A940-1241-E44E-8367-527C98015C8C}"/>
                  </a:ext>
                </a:extLst>
              </p:cNvPr>
              <p:cNvSpPr/>
              <p:nvPr/>
            </p:nvSpPr>
            <p:spPr>
              <a:xfrm rot="5400013">
                <a:off x="2360021" y="944155"/>
                <a:ext cx="340952" cy="2532275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17" name="TextBox 110">
                <a:extLst>
                  <a:ext uri="{FF2B5EF4-FFF2-40B4-BE49-F238E27FC236}">
                    <a16:creationId xmlns:a16="http://schemas.microsoft.com/office/drawing/2014/main" id="{3FD663C9-89CC-894B-8542-C4D2C24675A1}"/>
                  </a:ext>
                </a:extLst>
              </p:cNvPr>
              <p:cNvSpPr txBox="1"/>
              <p:nvPr/>
            </p:nvSpPr>
            <p:spPr>
              <a:xfrm>
                <a:off x="1345774" y="2086547"/>
                <a:ext cx="2364435" cy="27699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App Management &amp; CI/CD</a:t>
                </a:r>
              </a:p>
            </p:txBody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FEE6B303-AEE3-AE45-8BE3-ABE4F65DC62F}"/>
              </a:ext>
            </a:extLst>
          </p:cNvPr>
          <p:cNvGrpSpPr/>
          <p:nvPr/>
        </p:nvGrpSpPr>
        <p:grpSpPr>
          <a:xfrm>
            <a:off x="1261128" y="2465656"/>
            <a:ext cx="2532275" cy="340952"/>
            <a:chOff x="1261128" y="2465656"/>
            <a:chExt cx="2532275" cy="340952"/>
          </a:xfrm>
        </p:grpSpPr>
        <p:sp>
          <p:nvSpPr>
            <p:cNvPr id="19" name="Round Same Side Corner Rectangle 16">
              <a:extLst>
                <a:ext uri="{FF2B5EF4-FFF2-40B4-BE49-F238E27FC236}">
                  <a16:creationId xmlns:a16="http://schemas.microsoft.com/office/drawing/2014/main" id="{287069C1-3C04-D446-AE47-900A92BB292C}"/>
                </a:ext>
              </a:extLst>
            </p:cNvPr>
            <p:cNvSpPr/>
            <p:nvPr/>
          </p:nvSpPr>
          <p:spPr>
            <a:xfrm rot="5400013">
              <a:off x="2356790" y="1369994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0" name="TextBox 106">
              <a:extLst>
                <a:ext uri="{FF2B5EF4-FFF2-40B4-BE49-F238E27FC236}">
                  <a16:creationId xmlns:a16="http://schemas.microsoft.com/office/drawing/2014/main" id="{E79742DF-49CD-CF49-960A-57806D9F7068}"/>
                </a:ext>
              </a:extLst>
            </p:cNvPr>
            <p:cNvSpPr txBox="1"/>
            <p:nvPr/>
          </p:nvSpPr>
          <p:spPr>
            <a:xfrm>
              <a:off x="1328480" y="2505943"/>
              <a:ext cx="2403993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Monitoring &amp; Logging</a:t>
              </a:r>
            </a:p>
          </p:txBody>
        </p:sp>
      </p:grpSp>
      <p:grpSp>
        <p:nvGrpSpPr>
          <p:cNvPr id="21" name="Group 15">
            <a:extLst>
              <a:ext uri="{FF2B5EF4-FFF2-40B4-BE49-F238E27FC236}">
                <a16:creationId xmlns:a16="http://schemas.microsoft.com/office/drawing/2014/main" id="{A62FB915-1E30-7544-91C8-7E9FB0C81307}"/>
              </a:ext>
            </a:extLst>
          </p:cNvPr>
          <p:cNvGrpSpPr/>
          <p:nvPr/>
        </p:nvGrpSpPr>
        <p:grpSpPr>
          <a:xfrm>
            <a:off x="1257159" y="2863527"/>
            <a:ext cx="2532275" cy="340952"/>
            <a:chOff x="1257159" y="2863527"/>
            <a:chExt cx="2532275" cy="340952"/>
          </a:xfrm>
        </p:grpSpPr>
        <p:sp>
          <p:nvSpPr>
            <p:cNvPr id="22" name="Round Same Side Corner Rectangle 16">
              <a:extLst>
                <a:ext uri="{FF2B5EF4-FFF2-40B4-BE49-F238E27FC236}">
                  <a16:creationId xmlns:a16="http://schemas.microsoft.com/office/drawing/2014/main" id="{C5516A67-72FB-C149-BB5D-D52308AFD503}"/>
                </a:ext>
              </a:extLst>
            </p:cNvPr>
            <p:cNvSpPr/>
            <p:nvPr/>
          </p:nvSpPr>
          <p:spPr>
            <a:xfrm rot="5400013">
              <a:off x="2352821" y="17678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3" name="TextBox 104">
              <a:extLst>
                <a:ext uri="{FF2B5EF4-FFF2-40B4-BE49-F238E27FC236}">
                  <a16:creationId xmlns:a16="http://schemas.microsoft.com/office/drawing/2014/main" id="{92DEB69B-5FED-9B4A-811C-B20CE9599C91}"/>
                </a:ext>
              </a:extLst>
            </p:cNvPr>
            <p:cNvSpPr txBox="1"/>
            <p:nvPr/>
          </p:nvSpPr>
          <p:spPr>
            <a:xfrm>
              <a:off x="1335001" y="2899378"/>
              <a:ext cx="2357803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Registry &amp; Image Scanning</a:t>
              </a:r>
            </a:p>
          </p:txBody>
        </p:sp>
      </p:grpSp>
      <p:grpSp>
        <p:nvGrpSpPr>
          <p:cNvPr id="24" name="Group 16">
            <a:extLst>
              <a:ext uri="{FF2B5EF4-FFF2-40B4-BE49-F238E27FC236}">
                <a16:creationId xmlns:a16="http://schemas.microsoft.com/office/drawing/2014/main" id="{23BB6A95-5208-1C40-9AC6-4203EC23D47A}"/>
              </a:ext>
            </a:extLst>
          </p:cNvPr>
          <p:cNvGrpSpPr/>
          <p:nvPr/>
        </p:nvGrpSpPr>
        <p:grpSpPr>
          <a:xfrm>
            <a:off x="1259622" y="3278102"/>
            <a:ext cx="2533488" cy="339814"/>
            <a:chOff x="1259622" y="3278102"/>
            <a:chExt cx="2533488" cy="339814"/>
          </a:xfrm>
        </p:grpSpPr>
        <p:sp>
          <p:nvSpPr>
            <p:cNvPr id="25" name="Round Same Side Corner Rectangle 16">
              <a:extLst>
                <a:ext uri="{FF2B5EF4-FFF2-40B4-BE49-F238E27FC236}">
                  <a16:creationId xmlns:a16="http://schemas.microsoft.com/office/drawing/2014/main" id="{5848C7ED-98B0-2243-8171-5E57178C6824}"/>
                </a:ext>
              </a:extLst>
            </p:cNvPr>
            <p:cNvSpPr/>
            <p:nvPr/>
          </p:nvSpPr>
          <p:spPr>
            <a:xfrm rot="5400013">
              <a:off x="2356459" y="2181265"/>
              <a:ext cx="339814" cy="2533488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8" name="TextBox 102">
              <a:extLst>
                <a:ext uri="{FF2B5EF4-FFF2-40B4-BE49-F238E27FC236}">
                  <a16:creationId xmlns:a16="http://schemas.microsoft.com/office/drawing/2014/main" id="{C04699E5-7767-3B46-B338-31970DF36103}"/>
                </a:ext>
              </a:extLst>
            </p:cNvPr>
            <p:cNvSpPr txBox="1"/>
            <p:nvPr/>
          </p:nvSpPr>
          <p:spPr>
            <a:xfrm>
              <a:off x="1304590" y="3307289"/>
              <a:ext cx="2443552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Container Security &amp; Secrets</a:t>
              </a:r>
            </a:p>
          </p:txBody>
        </p:sp>
      </p:grpSp>
      <p:grpSp>
        <p:nvGrpSpPr>
          <p:cNvPr id="29" name="Group 17">
            <a:extLst>
              <a:ext uri="{FF2B5EF4-FFF2-40B4-BE49-F238E27FC236}">
                <a16:creationId xmlns:a16="http://schemas.microsoft.com/office/drawing/2014/main" id="{A4B488DA-F55B-CA46-8FBB-7C51C9E04EF2}"/>
              </a:ext>
            </a:extLst>
          </p:cNvPr>
          <p:cNvGrpSpPr/>
          <p:nvPr/>
        </p:nvGrpSpPr>
        <p:grpSpPr>
          <a:xfrm>
            <a:off x="1258000" y="3672204"/>
            <a:ext cx="2532275" cy="340952"/>
            <a:chOff x="1261175" y="3675379"/>
            <a:chExt cx="2532275" cy="340952"/>
          </a:xfrm>
        </p:grpSpPr>
        <p:sp>
          <p:nvSpPr>
            <p:cNvPr id="30" name="Round Same Side Corner Rectangle 16">
              <a:extLst>
                <a:ext uri="{FF2B5EF4-FFF2-40B4-BE49-F238E27FC236}">
                  <a16:creationId xmlns:a16="http://schemas.microsoft.com/office/drawing/2014/main" id="{7A687B90-F52B-8A45-9C21-CA76D34E9240}"/>
                </a:ext>
              </a:extLst>
            </p:cNvPr>
            <p:cNvSpPr/>
            <p:nvPr/>
          </p:nvSpPr>
          <p:spPr>
            <a:xfrm rot="5400013">
              <a:off x="2356837" y="2579717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1" name="TextBox 98">
              <a:extLst>
                <a:ext uri="{FF2B5EF4-FFF2-40B4-BE49-F238E27FC236}">
                  <a16:creationId xmlns:a16="http://schemas.microsoft.com/office/drawing/2014/main" id="{FC13B7F5-9368-D948-944F-FC2589B14ACE}"/>
                </a:ext>
              </a:extLst>
            </p:cNvPr>
            <p:cNvSpPr txBox="1"/>
            <p:nvPr/>
          </p:nvSpPr>
          <p:spPr>
            <a:xfrm>
              <a:off x="1357869" y="3708528"/>
              <a:ext cx="2366897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Networking &amp; Service Mesh</a:t>
              </a:r>
            </a:p>
          </p:txBody>
        </p:sp>
      </p:grpSp>
      <p:grpSp>
        <p:nvGrpSpPr>
          <p:cNvPr id="32" name="Group 18">
            <a:extLst>
              <a:ext uri="{FF2B5EF4-FFF2-40B4-BE49-F238E27FC236}">
                <a16:creationId xmlns:a16="http://schemas.microsoft.com/office/drawing/2014/main" id="{71E6A3F9-A2A1-A449-8271-232BC9D91676}"/>
              </a:ext>
            </a:extLst>
          </p:cNvPr>
          <p:cNvGrpSpPr/>
          <p:nvPr/>
        </p:nvGrpSpPr>
        <p:grpSpPr>
          <a:xfrm>
            <a:off x="1258009" y="4080632"/>
            <a:ext cx="2532275" cy="340952"/>
            <a:chOff x="1258009" y="4080632"/>
            <a:chExt cx="2532275" cy="340952"/>
          </a:xfrm>
        </p:grpSpPr>
        <p:sp>
          <p:nvSpPr>
            <p:cNvPr id="33" name="Round Same Side Corner Rectangle 16">
              <a:extLst>
                <a:ext uri="{FF2B5EF4-FFF2-40B4-BE49-F238E27FC236}">
                  <a16:creationId xmlns:a16="http://schemas.microsoft.com/office/drawing/2014/main" id="{E85C08CE-9BE1-C94C-9582-CD8C9DDEB075}"/>
                </a:ext>
              </a:extLst>
            </p:cNvPr>
            <p:cNvSpPr/>
            <p:nvPr/>
          </p:nvSpPr>
          <p:spPr>
            <a:xfrm rot="5400013">
              <a:off x="2353671" y="2984970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4" name="TextBox 96">
              <a:extLst>
                <a:ext uri="{FF2B5EF4-FFF2-40B4-BE49-F238E27FC236}">
                  <a16:creationId xmlns:a16="http://schemas.microsoft.com/office/drawing/2014/main" id="{B9679F42-97B0-8540-97BC-5DE5C5C249EE}"/>
                </a:ext>
              </a:extLst>
            </p:cNvPr>
            <p:cNvSpPr txBox="1"/>
            <p:nvPr/>
          </p:nvSpPr>
          <p:spPr>
            <a:xfrm>
              <a:off x="1291934" y="4129331"/>
              <a:ext cx="2464408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Platforms &amp; Orchestration</a:t>
              </a:r>
            </a:p>
          </p:txBody>
        </p:sp>
      </p:grpSp>
      <p:grpSp>
        <p:nvGrpSpPr>
          <p:cNvPr id="35" name="Group 19">
            <a:extLst>
              <a:ext uri="{FF2B5EF4-FFF2-40B4-BE49-F238E27FC236}">
                <a16:creationId xmlns:a16="http://schemas.microsoft.com/office/drawing/2014/main" id="{EE4F5FAE-9DB2-8D45-AAFF-38A8103990A2}"/>
              </a:ext>
            </a:extLst>
          </p:cNvPr>
          <p:cNvGrpSpPr/>
          <p:nvPr/>
        </p:nvGrpSpPr>
        <p:grpSpPr>
          <a:xfrm>
            <a:off x="1264340" y="4482902"/>
            <a:ext cx="2532276" cy="340952"/>
            <a:chOff x="1264340" y="4482902"/>
            <a:chExt cx="2532276" cy="340952"/>
          </a:xfrm>
        </p:grpSpPr>
        <p:sp>
          <p:nvSpPr>
            <p:cNvPr id="36" name="Round Same Side Corner Rectangle 16">
              <a:extLst>
                <a:ext uri="{FF2B5EF4-FFF2-40B4-BE49-F238E27FC236}">
                  <a16:creationId xmlns:a16="http://schemas.microsoft.com/office/drawing/2014/main" id="{E26A6C96-8247-2A45-BA6C-038093D938A9}"/>
                </a:ext>
              </a:extLst>
            </p:cNvPr>
            <p:cNvSpPr/>
            <p:nvPr/>
          </p:nvSpPr>
          <p:spPr>
            <a:xfrm rot="5400013">
              <a:off x="2360003" y="3387240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7" name="TextBox 94">
              <a:extLst>
                <a:ext uri="{FF2B5EF4-FFF2-40B4-BE49-F238E27FC236}">
                  <a16:creationId xmlns:a16="http://schemas.microsoft.com/office/drawing/2014/main" id="{52E98445-FFD4-E14A-B677-207280F90A52}"/>
                </a:ext>
              </a:extLst>
            </p:cNvPr>
            <p:cNvSpPr txBox="1"/>
            <p:nvPr/>
          </p:nvSpPr>
          <p:spPr>
            <a:xfrm>
              <a:off x="1264340" y="453587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Persistent Storage</a:t>
              </a:r>
            </a:p>
          </p:txBody>
        </p:sp>
      </p:grpSp>
      <p:grpSp>
        <p:nvGrpSpPr>
          <p:cNvPr id="38" name="Group 20">
            <a:extLst>
              <a:ext uri="{FF2B5EF4-FFF2-40B4-BE49-F238E27FC236}">
                <a16:creationId xmlns:a16="http://schemas.microsoft.com/office/drawing/2014/main" id="{AE4C2C94-6035-884B-A82C-6B63A329CECF}"/>
              </a:ext>
            </a:extLst>
          </p:cNvPr>
          <p:cNvGrpSpPr/>
          <p:nvPr/>
        </p:nvGrpSpPr>
        <p:grpSpPr>
          <a:xfrm>
            <a:off x="1256384" y="4885236"/>
            <a:ext cx="2532275" cy="340952"/>
            <a:chOff x="1256384" y="4885236"/>
            <a:chExt cx="2532275" cy="340952"/>
          </a:xfrm>
        </p:grpSpPr>
        <p:sp>
          <p:nvSpPr>
            <p:cNvPr id="39" name="Round Same Side Corner Rectangle 16">
              <a:extLst>
                <a:ext uri="{FF2B5EF4-FFF2-40B4-BE49-F238E27FC236}">
                  <a16:creationId xmlns:a16="http://schemas.microsoft.com/office/drawing/2014/main" id="{CF8913BC-BD3B-F84C-B943-C2806128BFA6}"/>
                </a:ext>
              </a:extLst>
            </p:cNvPr>
            <p:cNvSpPr/>
            <p:nvPr/>
          </p:nvSpPr>
          <p:spPr>
            <a:xfrm rot="5400013">
              <a:off x="2352046" y="3789574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0" name="TextBox 92">
              <a:extLst>
                <a:ext uri="{FF2B5EF4-FFF2-40B4-BE49-F238E27FC236}">
                  <a16:creationId xmlns:a16="http://schemas.microsoft.com/office/drawing/2014/main" id="{800220E4-EFF2-B741-90FA-9B5733049E2E}"/>
                </a:ext>
              </a:extLst>
            </p:cNvPr>
            <p:cNvSpPr txBox="1"/>
            <p:nvPr/>
          </p:nvSpPr>
          <p:spPr>
            <a:xfrm>
              <a:off x="1348117" y="4924619"/>
              <a:ext cx="2348810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Container Engine</a:t>
              </a:r>
            </a:p>
          </p:txBody>
        </p:sp>
      </p:grpSp>
      <p:grpSp>
        <p:nvGrpSpPr>
          <p:cNvPr id="41" name="Group 21">
            <a:extLst>
              <a:ext uri="{FF2B5EF4-FFF2-40B4-BE49-F238E27FC236}">
                <a16:creationId xmlns:a16="http://schemas.microsoft.com/office/drawing/2014/main" id="{A0DAE26B-9D7A-9E4E-B065-0C65FD602933}"/>
              </a:ext>
            </a:extLst>
          </p:cNvPr>
          <p:cNvGrpSpPr/>
          <p:nvPr/>
        </p:nvGrpSpPr>
        <p:grpSpPr>
          <a:xfrm>
            <a:off x="1261166" y="5293677"/>
            <a:ext cx="2532275" cy="340952"/>
            <a:chOff x="1261166" y="5293677"/>
            <a:chExt cx="2532275" cy="340952"/>
          </a:xfrm>
        </p:grpSpPr>
        <p:sp>
          <p:nvSpPr>
            <p:cNvPr id="42" name="Round Same Side Corner Rectangle 16">
              <a:extLst>
                <a:ext uri="{FF2B5EF4-FFF2-40B4-BE49-F238E27FC236}">
                  <a16:creationId xmlns:a16="http://schemas.microsoft.com/office/drawing/2014/main" id="{304454BD-2550-4744-B3C1-AE164DF523AF}"/>
                </a:ext>
              </a:extLst>
            </p:cNvPr>
            <p:cNvSpPr/>
            <p:nvPr/>
          </p:nvSpPr>
          <p:spPr>
            <a:xfrm rot="5400013">
              <a:off x="2356828" y="419801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3" name="TextBox 90">
              <a:extLst>
                <a:ext uri="{FF2B5EF4-FFF2-40B4-BE49-F238E27FC236}">
                  <a16:creationId xmlns:a16="http://schemas.microsoft.com/office/drawing/2014/main" id="{5ACEE68F-5E53-BB4C-8EE0-258191DF7A17}"/>
                </a:ext>
              </a:extLst>
            </p:cNvPr>
            <p:cNvSpPr txBox="1"/>
            <p:nvPr/>
          </p:nvSpPr>
          <p:spPr>
            <a:xfrm>
              <a:off x="1376692" y="5317901"/>
              <a:ext cx="2291660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Operating Systems</a:t>
              </a:r>
            </a:p>
          </p:txBody>
        </p:sp>
      </p:grpSp>
      <p:grpSp>
        <p:nvGrpSpPr>
          <p:cNvPr id="44" name="Group 22">
            <a:extLst>
              <a:ext uri="{FF2B5EF4-FFF2-40B4-BE49-F238E27FC236}">
                <a16:creationId xmlns:a16="http://schemas.microsoft.com/office/drawing/2014/main" id="{4F005631-57CC-184C-B82E-C51D88397BAB}"/>
              </a:ext>
            </a:extLst>
          </p:cNvPr>
          <p:cNvGrpSpPr/>
          <p:nvPr/>
        </p:nvGrpSpPr>
        <p:grpSpPr>
          <a:xfrm>
            <a:off x="1261166" y="5694228"/>
            <a:ext cx="2532275" cy="340952"/>
            <a:chOff x="1261166" y="5694228"/>
            <a:chExt cx="2532275" cy="340952"/>
          </a:xfrm>
        </p:grpSpPr>
        <p:sp>
          <p:nvSpPr>
            <p:cNvPr id="45" name="Round Same Side Corner Rectangle 16">
              <a:extLst>
                <a:ext uri="{FF2B5EF4-FFF2-40B4-BE49-F238E27FC236}">
                  <a16:creationId xmlns:a16="http://schemas.microsoft.com/office/drawing/2014/main" id="{7021C438-62AC-674A-A8D6-F7B4F2F18F23}"/>
                </a:ext>
              </a:extLst>
            </p:cNvPr>
            <p:cNvSpPr/>
            <p:nvPr/>
          </p:nvSpPr>
          <p:spPr>
            <a:xfrm rot="5400013">
              <a:off x="2356828" y="4598566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6" name="TextBox 88">
              <a:extLst>
                <a:ext uri="{FF2B5EF4-FFF2-40B4-BE49-F238E27FC236}">
                  <a16:creationId xmlns:a16="http://schemas.microsoft.com/office/drawing/2014/main" id="{084C6F6F-7FEE-414E-BCFC-76694310E001}"/>
                </a:ext>
              </a:extLst>
            </p:cNvPr>
            <p:cNvSpPr txBox="1"/>
            <p:nvPr/>
          </p:nvSpPr>
          <p:spPr>
            <a:xfrm>
              <a:off x="1419550" y="5723013"/>
              <a:ext cx="2205944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Infrastructure Drivers</a:t>
              </a:r>
            </a:p>
          </p:txBody>
        </p:sp>
      </p:grpSp>
      <p:pic>
        <p:nvPicPr>
          <p:cNvPr id="47" name="Graphic 23">
            <a:extLst>
              <a:ext uri="{FF2B5EF4-FFF2-40B4-BE49-F238E27FC236}">
                <a16:creationId xmlns:a16="http://schemas.microsoft.com/office/drawing/2014/main" id="{9CE062DA-29CE-F349-BD08-5C410FEC7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7513" y="2071936"/>
            <a:ext cx="299762" cy="299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8" name="Graphic 24">
            <a:extLst>
              <a:ext uri="{FF2B5EF4-FFF2-40B4-BE49-F238E27FC236}">
                <a16:creationId xmlns:a16="http://schemas.microsoft.com/office/drawing/2014/main" id="{2A74F27C-016F-4047-A5BD-1AC4BA37A7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6186" y="2448200"/>
            <a:ext cx="808692" cy="4043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9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2774F45F-53AC-A94F-B7C1-19585D6B9A0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4036" y="2499814"/>
            <a:ext cx="854082" cy="2967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Graphic 26">
            <a:extLst>
              <a:ext uri="{FF2B5EF4-FFF2-40B4-BE49-F238E27FC236}">
                <a16:creationId xmlns:a16="http://schemas.microsoft.com/office/drawing/2014/main" id="{51D6EE6B-3412-D94C-BB28-53876A05C6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1983" y="3699161"/>
            <a:ext cx="614833" cy="3074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Graphic 27">
            <a:extLst>
              <a:ext uri="{FF2B5EF4-FFF2-40B4-BE49-F238E27FC236}">
                <a16:creationId xmlns:a16="http://schemas.microsoft.com/office/drawing/2014/main" id="{A5DA7EDB-821D-EF4A-8B2E-4CA6511E6EA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89097" y="4942763"/>
            <a:ext cx="896304" cy="2118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2" name="Graphic 28">
            <a:extLst>
              <a:ext uri="{FF2B5EF4-FFF2-40B4-BE49-F238E27FC236}">
                <a16:creationId xmlns:a16="http://schemas.microsoft.com/office/drawing/2014/main" id="{30B481C6-F631-3D4B-A03B-D936DF69727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60388" y="3756117"/>
            <a:ext cx="619826" cy="1890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3" name="Picture 2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281DC51A-93D3-3447-B5D0-5AF533A3D50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6406" y="3747088"/>
            <a:ext cx="455150" cy="25475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4" name="Graphic 30">
            <a:extLst>
              <a:ext uri="{FF2B5EF4-FFF2-40B4-BE49-F238E27FC236}">
                <a16:creationId xmlns:a16="http://schemas.microsoft.com/office/drawing/2014/main" id="{E57A753E-49E8-674D-9AAC-83365BF149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11935" y="4822203"/>
            <a:ext cx="949435" cy="4747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Graphic 31">
            <a:extLst>
              <a:ext uri="{FF2B5EF4-FFF2-40B4-BE49-F238E27FC236}">
                <a16:creationId xmlns:a16="http://schemas.microsoft.com/office/drawing/2014/main" id="{AA7315E1-326E-F44F-9D77-257D7B0FD106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221897" y="3738572"/>
            <a:ext cx="844658" cy="2103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Graphic 32">
            <a:extLst>
              <a:ext uri="{FF2B5EF4-FFF2-40B4-BE49-F238E27FC236}">
                <a16:creationId xmlns:a16="http://schemas.microsoft.com/office/drawing/2014/main" id="{403CEB97-00EC-FA48-AA7A-B3A311E50FE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66004" y="2471010"/>
            <a:ext cx="681904" cy="3409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7" name="Graphic 33">
            <a:extLst>
              <a:ext uri="{FF2B5EF4-FFF2-40B4-BE49-F238E27FC236}">
                <a16:creationId xmlns:a16="http://schemas.microsoft.com/office/drawing/2014/main" id="{3AB94E2E-F33A-594E-8E93-8B9313BED1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818290" y="2537871"/>
            <a:ext cx="637172" cy="1804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8" name="Graphic 34">
            <a:extLst>
              <a:ext uri="{FF2B5EF4-FFF2-40B4-BE49-F238E27FC236}">
                <a16:creationId xmlns:a16="http://schemas.microsoft.com/office/drawing/2014/main" id="{9DBE7093-94AF-7C44-A63B-627A7D3B077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41377" y="2041937"/>
            <a:ext cx="694861" cy="3474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9" name="Graphic 35">
            <a:extLst>
              <a:ext uri="{FF2B5EF4-FFF2-40B4-BE49-F238E27FC236}">
                <a16:creationId xmlns:a16="http://schemas.microsoft.com/office/drawing/2014/main" id="{4F3B06EC-E862-124D-8A51-C196A8074CD3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956332" y="2497998"/>
            <a:ext cx="680734" cy="2428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0" name="Rectangle 36">
            <a:extLst>
              <a:ext uri="{FF2B5EF4-FFF2-40B4-BE49-F238E27FC236}">
                <a16:creationId xmlns:a16="http://schemas.microsoft.com/office/drawing/2014/main" id="{F9A48785-82AF-724E-AFBA-BEB6D8027AE5}"/>
              </a:ext>
            </a:extLst>
          </p:cNvPr>
          <p:cNvSpPr/>
          <p:nvPr/>
        </p:nvSpPr>
        <p:spPr>
          <a:xfrm>
            <a:off x="4019912" y="1491605"/>
            <a:ext cx="2922330" cy="4637736"/>
          </a:xfrm>
          <a:prstGeom prst="rect">
            <a:avLst/>
          </a:prstGeom>
          <a:noFill/>
          <a:ln w="12701" cap="rnd">
            <a:solidFill>
              <a:srgbClr val="F25354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E85706A7-DA2A-244D-BBEC-BF1BAD66CD0C}"/>
              </a:ext>
            </a:extLst>
          </p:cNvPr>
          <p:cNvSpPr/>
          <p:nvPr/>
        </p:nvSpPr>
        <p:spPr>
          <a:xfrm>
            <a:off x="4019912" y="1268409"/>
            <a:ext cx="2922330" cy="291236"/>
          </a:xfrm>
          <a:prstGeom prst="rect">
            <a:avLst/>
          </a:prstGeom>
          <a:solidFill>
            <a:srgbClr val="EC252F"/>
          </a:solidFill>
          <a:ln w="12701" cap="flat">
            <a:solidFill>
              <a:srgbClr val="F2535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Rancher Product Stack (RGS SLA)</a:t>
            </a:r>
          </a:p>
        </p:txBody>
      </p:sp>
      <p:sp>
        <p:nvSpPr>
          <p:cNvPr id="62" name="Rectangle 38">
            <a:extLst>
              <a:ext uri="{FF2B5EF4-FFF2-40B4-BE49-F238E27FC236}">
                <a16:creationId xmlns:a16="http://schemas.microsoft.com/office/drawing/2014/main" id="{203E8A50-0E43-724C-921F-80A7B536F427}"/>
              </a:ext>
            </a:extLst>
          </p:cNvPr>
          <p:cNvSpPr/>
          <p:nvPr/>
        </p:nvSpPr>
        <p:spPr>
          <a:xfrm>
            <a:off x="7109322" y="1491596"/>
            <a:ext cx="3506339" cy="4637736"/>
          </a:xfrm>
          <a:prstGeom prst="rect">
            <a:avLst/>
          </a:prstGeom>
          <a:noFill/>
          <a:ln w="12701" cap="rnd">
            <a:solidFill>
              <a:srgbClr val="191F71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3" name="Rectangle 39">
            <a:extLst>
              <a:ext uri="{FF2B5EF4-FFF2-40B4-BE49-F238E27FC236}">
                <a16:creationId xmlns:a16="http://schemas.microsoft.com/office/drawing/2014/main" id="{DC9F2F96-2019-1D47-9141-BC8612443EB0}"/>
              </a:ext>
            </a:extLst>
          </p:cNvPr>
          <p:cNvSpPr/>
          <p:nvPr/>
        </p:nvSpPr>
        <p:spPr>
          <a:xfrm>
            <a:off x="7102373" y="1269635"/>
            <a:ext cx="3516252" cy="29123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Certified Partners &amp; Integrations</a:t>
            </a:r>
          </a:p>
        </p:txBody>
      </p:sp>
      <p:pic>
        <p:nvPicPr>
          <p:cNvPr id="64" name="Picture 36" descr="Image result for okta logo transparent">
            <a:extLst>
              <a:ext uri="{FF2B5EF4-FFF2-40B4-BE49-F238E27FC236}">
                <a16:creationId xmlns:a16="http://schemas.microsoft.com/office/drawing/2014/main" id="{AF38C721-7730-2F44-B590-C7C42E38FDFB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8280696" y="1704377"/>
            <a:ext cx="464890" cy="1569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41" descr="A close up of a sign&#10;&#10;Description automatically generated">
            <a:extLst>
              <a:ext uri="{FF2B5EF4-FFF2-40B4-BE49-F238E27FC236}">
                <a16:creationId xmlns:a16="http://schemas.microsoft.com/office/drawing/2014/main" id="{B8915D15-92C6-474D-B23F-16DFB200C761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4843" y="1670901"/>
            <a:ext cx="600358" cy="2461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9" name="Picture 43">
            <a:extLst>
              <a:ext uri="{FF2B5EF4-FFF2-40B4-BE49-F238E27FC236}">
                <a16:creationId xmlns:a16="http://schemas.microsoft.com/office/drawing/2014/main" id="{BA1D1F90-BA0A-FA45-973A-EC16D37FF0F5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9158" y="5385231"/>
            <a:ext cx="643399" cy="1451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0" name="Picture 2" descr="Image result for openldap logo svg transparent">
            <a:extLst>
              <a:ext uri="{FF2B5EF4-FFF2-40B4-BE49-F238E27FC236}">
                <a16:creationId xmlns:a16="http://schemas.microsoft.com/office/drawing/2014/main" id="{9C7C58C6-92A9-0D44-A428-4D1511C688BF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15054" y="1542291"/>
            <a:ext cx="1322798" cy="4971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" name="Graphic 45">
            <a:extLst>
              <a:ext uri="{FF2B5EF4-FFF2-40B4-BE49-F238E27FC236}">
                <a16:creationId xmlns:a16="http://schemas.microsoft.com/office/drawing/2014/main" id="{6446BB9E-3B8B-D345-B25D-29923EA664F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099605" y="5757492"/>
            <a:ext cx="725750" cy="2080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2" name="Graphic 46">
            <a:extLst>
              <a:ext uri="{FF2B5EF4-FFF2-40B4-BE49-F238E27FC236}">
                <a16:creationId xmlns:a16="http://schemas.microsoft.com/office/drawing/2014/main" id="{99C31EF6-A13A-4240-BC5E-479893DF50EC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208331" y="5765026"/>
            <a:ext cx="365952" cy="2182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Graphic 47">
            <a:extLst>
              <a:ext uri="{FF2B5EF4-FFF2-40B4-BE49-F238E27FC236}">
                <a16:creationId xmlns:a16="http://schemas.microsoft.com/office/drawing/2014/main" id="{54326528-6334-1546-BD19-D731505D4BC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251292" y="5805507"/>
            <a:ext cx="814712" cy="1319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Graphic 48">
            <a:extLst>
              <a:ext uri="{FF2B5EF4-FFF2-40B4-BE49-F238E27FC236}">
                <a16:creationId xmlns:a16="http://schemas.microsoft.com/office/drawing/2014/main" id="{3532EBFC-C41F-874C-8452-798A6473A56B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775423" y="5379922"/>
            <a:ext cx="718416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5" name="Graphic 49">
            <a:extLst>
              <a:ext uri="{FF2B5EF4-FFF2-40B4-BE49-F238E27FC236}">
                <a16:creationId xmlns:a16="http://schemas.microsoft.com/office/drawing/2014/main" id="{2BF4E1E2-C861-5A44-A906-D451D29F048F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t="37526" b="39249"/>
          <a:stretch>
            <a:fillRect/>
          </a:stretch>
        </p:blipFill>
        <p:spPr>
          <a:xfrm>
            <a:off x="8141258" y="5371481"/>
            <a:ext cx="854869" cy="19854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6" name="Graphic 50">
            <a:extLst>
              <a:ext uri="{FF2B5EF4-FFF2-40B4-BE49-F238E27FC236}">
                <a16:creationId xmlns:a16="http://schemas.microsoft.com/office/drawing/2014/main" id="{FD2BCEE9-F103-B048-A6B7-09B3AC09A774}"/>
              </a:ext>
            </a:extLst>
          </p:cNvPr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4707618" y="3709543"/>
            <a:ext cx="753310" cy="2658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7" name="Picture 51">
            <a:extLst>
              <a:ext uri="{FF2B5EF4-FFF2-40B4-BE49-F238E27FC236}">
                <a16:creationId xmlns:a16="http://schemas.microsoft.com/office/drawing/2014/main" id="{ED6F9260-7875-6C47-93C2-706BFA341F44}"/>
              </a:ext>
            </a:extLst>
          </p:cNvPr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6120" y="4130893"/>
            <a:ext cx="962049" cy="2608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8" name="Picture 52">
            <a:extLst>
              <a:ext uri="{FF2B5EF4-FFF2-40B4-BE49-F238E27FC236}">
                <a16:creationId xmlns:a16="http://schemas.microsoft.com/office/drawing/2014/main" id="{583D21A5-3342-DF48-9882-4BB10380BE4C}"/>
              </a:ext>
            </a:extLst>
          </p:cNvPr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8193" y="3318349"/>
            <a:ext cx="690975" cy="2490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Graphic 53">
            <a:extLst>
              <a:ext uri="{FF2B5EF4-FFF2-40B4-BE49-F238E27FC236}">
                <a16:creationId xmlns:a16="http://schemas.microsoft.com/office/drawing/2014/main" id="{1CDB6434-1D6F-4D47-B8DA-AF62E01E59B4}"/>
              </a:ext>
            </a:extLst>
          </p:cNvPr>
          <p:cNvPicPr>
            <a:picLocks noChangeAspect="1"/>
          </p:cNvPicPr>
          <p:nvPr/>
        </p:nvPicPr>
        <p:blipFill>
          <a:blip r:embed="rId4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377613" y="4571275"/>
            <a:ext cx="874459" cy="1897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0" name="Picture 54">
            <a:extLst>
              <a:ext uri="{FF2B5EF4-FFF2-40B4-BE49-F238E27FC236}">
                <a16:creationId xmlns:a16="http://schemas.microsoft.com/office/drawing/2014/main" id="{03D89E6A-741C-1C49-9A08-DFBD316334A5}"/>
              </a:ext>
            </a:extLst>
          </p:cNvPr>
          <p:cNvPicPr>
            <a:picLocks noChangeAspect="1"/>
          </p:cNvPicPr>
          <p:nvPr/>
        </p:nvPicPr>
        <p:blipFill>
          <a:blip r:embed="rId4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5650" y="4520757"/>
            <a:ext cx="632499" cy="2704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1" name="Graphic 55">
            <a:extLst>
              <a:ext uri="{FF2B5EF4-FFF2-40B4-BE49-F238E27FC236}">
                <a16:creationId xmlns:a16="http://schemas.microsoft.com/office/drawing/2014/main" id="{3DAC2DD6-FF4F-B14D-913A-7EBD7174DE1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486570" y="4120734"/>
            <a:ext cx="1054431" cy="2537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2" name="Graphic 56">
            <a:extLst>
              <a:ext uri="{FF2B5EF4-FFF2-40B4-BE49-F238E27FC236}">
                <a16:creationId xmlns:a16="http://schemas.microsoft.com/office/drawing/2014/main" id="{09765D69-187C-C347-89A6-1A8A1CD7C5B5}"/>
              </a:ext>
            </a:extLst>
          </p:cNvPr>
          <p:cNvPicPr>
            <a:picLocks noChangeAspect="1"/>
          </p:cNvPicPr>
          <p:nvPr/>
        </p:nvPicPr>
        <p:blipFill>
          <a:blip r:embed="rId5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452626" y="3347568"/>
            <a:ext cx="835302" cy="193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3" name="Picture 57">
            <a:extLst>
              <a:ext uri="{FF2B5EF4-FFF2-40B4-BE49-F238E27FC236}">
                <a16:creationId xmlns:a16="http://schemas.microsoft.com/office/drawing/2014/main" id="{94EFDEBB-9BA2-6A45-B35A-F22A26C0D6BA}"/>
              </a:ext>
            </a:extLst>
          </p:cNvPr>
          <p:cNvPicPr>
            <a:picLocks noChangeAspect="1"/>
          </p:cNvPicPr>
          <p:nvPr/>
        </p:nvPicPr>
        <p:blipFill>
          <a:blip r:embed="rId5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087" y="2117814"/>
            <a:ext cx="968468" cy="174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4" name="Graphic 58">
            <a:extLst>
              <a:ext uri="{FF2B5EF4-FFF2-40B4-BE49-F238E27FC236}">
                <a16:creationId xmlns:a16="http://schemas.microsoft.com/office/drawing/2014/main" id="{57D31B63-7343-6143-A240-9957EB63FDFC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7221464" y="1706014"/>
            <a:ext cx="962634" cy="1596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5" name="Graphic 59">
            <a:extLst>
              <a:ext uri="{FF2B5EF4-FFF2-40B4-BE49-F238E27FC236}">
                <a16:creationId xmlns:a16="http://schemas.microsoft.com/office/drawing/2014/main" id="{D10279D1-E980-2348-A5ED-709D3CF07257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698586" y="5745248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6" name="Graphic 60">
            <a:extLst>
              <a:ext uri="{FF2B5EF4-FFF2-40B4-BE49-F238E27FC236}">
                <a16:creationId xmlns:a16="http://schemas.microsoft.com/office/drawing/2014/main" id="{416C21E2-E098-EE43-927D-BD23EC81CA4D}"/>
              </a:ext>
            </a:extLst>
          </p:cNvPr>
          <p:cNvPicPr>
            <a:picLocks noChangeAspect="1"/>
          </p:cNvPicPr>
          <p:nvPr/>
        </p:nvPicPr>
        <p:blipFill>
          <a:blip r:embed="rId5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7296902" y="2543431"/>
            <a:ext cx="641351" cy="1902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7" name="Graphic 61">
            <a:extLst>
              <a:ext uri="{FF2B5EF4-FFF2-40B4-BE49-F238E27FC236}">
                <a16:creationId xmlns:a16="http://schemas.microsoft.com/office/drawing/2014/main" id="{E3DA07B4-574D-A645-837E-AC3924C50342}"/>
              </a:ext>
            </a:extLst>
          </p:cNvPr>
          <p:cNvPicPr>
            <a:picLocks noChangeAspect="1"/>
          </p:cNvPicPr>
          <p:nvPr/>
        </p:nvPicPr>
        <p:blipFill>
          <a:blip r:embed="rId5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535774" y="2514590"/>
            <a:ext cx="1009506" cy="2203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8" name="Graphic 62">
            <a:extLst>
              <a:ext uri="{FF2B5EF4-FFF2-40B4-BE49-F238E27FC236}">
                <a16:creationId xmlns:a16="http://schemas.microsoft.com/office/drawing/2014/main" id="{69E0C96A-AFE7-0C4F-843D-FACB2EB73F54}"/>
              </a:ext>
            </a:extLst>
          </p:cNvPr>
          <p:cNvPicPr>
            <a:picLocks noChangeAspect="1"/>
          </p:cNvPicPr>
          <p:nvPr/>
        </p:nvPicPr>
        <p:blipFill>
          <a:blip r:embed="rId6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8390001" y="2871792"/>
            <a:ext cx="727487" cy="2991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9" name="Picture 2" descr="Image result for harbor registry logo">
            <a:extLst>
              <a:ext uri="{FF2B5EF4-FFF2-40B4-BE49-F238E27FC236}">
                <a16:creationId xmlns:a16="http://schemas.microsoft.com/office/drawing/2014/main" id="{7DCD8548-B2C7-CD48-B57E-572C2381BC71}"/>
              </a:ext>
            </a:extLst>
          </p:cNvPr>
          <p:cNvPicPr>
            <a:picLocks noChangeAspect="1"/>
          </p:cNvPicPr>
          <p:nvPr/>
        </p:nvPicPr>
        <p:blipFill>
          <a:blip r:embed="rId63"/>
          <a:srcRect/>
          <a:stretch>
            <a:fillRect/>
          </a:stretch>
        </p:blipFill>
        <p:spPr>
          <a:xfrm>
            <a:off x="7397063" y="2892372"/>
            <a:ext cx="967090" cy="3415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1" name="Graphic 65">
            <a:extLst>
              <a:ext uri="{FF2B5EF4-FFF2-40B4-BE49-F238E27FC236}">
                <a16:creationId xmlns:a16="http://schemas.microsoft.com/office/drawing/2014/main" id="{DE23762E-4204-D940-8750-6C9233D93C64}"/>
              </a:ext>
            </a:extLst>
          </p:cNvPr>
          <p:cNvPicPr>
            <a:picLocks noChangeAspect="1"/>
          </p:cNvPicPr>
          <p:nvPr/>
        </p:nvPicPr>
        <p:blipFill>
          <a:blip r:embed="rId6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207026" y="2061770"/>
            <a:ext cx="278882" cy="29204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92" name="Group 66">
            <a:extLst>
              <a:ext uri="{FF2B5EF4-FFF2-40B4-BE49-F238E27FC236}">
                <a16:creationId xmlns:a16="http://schemas.microsoft.com/office/drawing/2014/main" id="{6574A822-7A00-C04B-862C-C096FE16682D}"/>
              </a:ext>
            </a:extLst>
          </p:cNvPr>
          <p:cNvGrpSpPr/>
          <p:nvPr/>
        </p:nvGrpSpPr>
        <p:grpSpPr>
          <a:xfrm>
            <a:off x="7238509" y="4120734"/>
            <a:ext cx="621910" cy="281397"/>
            <a:chOff x="7238509" y="4120734"/>
            <a:chExt cx="621910" cy="281397"/>
          </a:xfrm>
        </p:grpSpPr>
        <p:pic>
          <p:nvPicPr>
            <p:cNvPr id="93" name="Picture 83">
              <a:extLst>
                <a:ext uri="{FF2B5EF4-FFF2-40B4-BE49-F238E27FC236}">
                  <a16:creationId xmlns:a16="http://schemas.microsoft.com/office/drawing/2014/main" id="{FD045A6E-4AEA-F642-867E-2F159ACE0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8509" y="4120734"/>
              <a:ext cx="281397" cy="2813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4" name="TextBox 84">
              <a:extLst>
                <a:ext uri="{FF2B5EF4-FFF2-40B4-BE49-F238E27FC236}">
                  <a16:creationId xmlns:a16="http://schemas.microsoft.com/office/drawing/2014/main" id="{5C6D8A3E-7D99-104C-82E7-82F98ADF2FF8}"/>
                </a:ext>
              </a:extLst>
            </p:cNvPr>
            <p:cNvSpPr txBox="1"/>
            <p:nvPr/>
          </p:nvSpPr>
          <p:spPr>
            <a:xfrm>
              <a:off x="7458861" y="416476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GKE</a:t>
              </a:r>
            </a:p>
          </p:txBody>
        </p:sp>
      </p:grpSp>
      <p:grpSp>
        <p:nvGrpSpPr>
          <p:cNvPr id="95" name="Group 67">
            <a:extLst>
              <a:ext uri="{FF2B5EF4-FFF2-40B4-BE49-F238E27FC236}">
                <a16:creationId xmlns:a16="http://schemas.microsoft.com/office/drawing/2014/main" id="{77A93EAA-5800-D541-978D-7EF002B861BA}"/>
              </a:ext>
            </a:extLst>
          </p:cNvPr>
          <p:cNvGrpSpPr/>
          <p:nvPr/>
        </p:nvGrpSpPr>
        <p:grpSpPr>
          <a:xfrm>
            <a:off x="7842964" y="4120734"/>
            <a:ext cx="626683" cy="272399"/>
            <a:chOff x="7842964" y="4120734"/>
            <a:chExt cx="626683" cy="272399"/>
          </a:xfrm>
        </p:grpSpPr>
        <p:pic>
          <p:nvPicPr>
            <p:cNvPr id="96" name="Picture 81">
              <a:extLst>
                <a:ext uri="{FF2B5EF4-FFF2-40B4-BE49-F238E27FC236}">
                  <a16:creationId xmlns:a16="http://schemas.microsoft.com/office/drawing/2014/main" id="{6B13EF68-FB08-4542-8913-F4C4ADED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2964" y="4120734"/>
              <a:ext cx="273588" cy="2723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7" name="TextBox 82">
              <a:extLst>
                <a:ext uri="{FF2B5EF4-FFF2-40B4-BE49-F238E27FC236}">
                  <a16:creationId xmlns:a16="http://schemas.microsoft.com/office/drawing/2014/main" id="{AFF73E69-5B23-284B-A17E-61AC901AE855}"/>
                </a:ext>
              </a:extLst>
            </p:cNvPr>
            <p:cNvSpPr txBox="1"/>
            <p:nvPr/>
          </p:nvSpPr>
          <p:spPr>
            <a:xfrm>
              <a:off x="8068089" y="415451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AKS</a:t>
              </a:r>
              <a:endParaRPr lang="en-US" sz="7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endParaRPr>
            </a:p>
          </p:txBody>
        </p:sp>
      </p:grpSp>
      <p:pic>
        <p:nvPicPr>
          <p:cNvPr id="98" name="Graphic 68">
            <a:extLst>
              <a:ext uri="{FF2B5EF4-FFF2-40B4-BE49-F238E27FC236}">
                <a16:creationId xmlns:a16="http://schemas.microsoft.com/office/drawing/2014/main" id="{AC5B1951-BF99-9F45-8172-9D6E65CB67B0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9453871" y="1666567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1" name="Picture 71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3A778AFB-51C6-CA46-9950-53133E70F694}"/>
              </a:ext>
            </a:extLst>
          </p:cNvPr>
          <p:cNvPicPr>
            <a:picLocks noChangeAspect="1"/>
          </p:cNvPicPr>
          <p:nvPr/>
        </p:nvPicPr>
        <p:blipFill>
          <a:blip r:embed="rId6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0019" y="3733555"/>
            <a:ext cx="643755" cy="2041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" name="Picture 7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339E7E-E6FE-2147-84F2-2F755E8ED96F}"/>
              </a:ext>
            </a:extLst>
          </p:cNvPr>
          <p:cNvPicPr>
            <a:picLocks noChangeAspect="1"/>
          </p:cNvPicPr>
          <p:nvPr/>
        </p:nvPicPr>
        <p:blipFill>
          <a:blip r:embed="rId6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8488" y="3776131"/>
            <a:ext cx="714254" cy="1490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3" name="Picture 7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F33EC8-2B8C-3C46-A1DD-B0E9C0D8B476}"/>
              </a:ext>
            </a:extLst>
          </p:cNvPr>
          <p:cNvPicPr>
            <a:picLocks noChangeAspect="1"/>
          </p:cNvPicPr>
          <p:nvPr/>
        </p:nvPicPr>
        <p:blipFill>
          <a:blip r:embed="rId7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6956" y="3365126"/>
            <a:ext cx="718882" cy="1635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4" name="Picture 74">
            <a:extLst>
              <a:ext uri="{FF2B5EF4-FFF2-40B4-BE49-F238E27FC236}">
                <a16:creationId xmlns:a16="http://schemas.microsoft.com/office/drawing/2014/main" id="{681D7276-9EB1-074A-A8F1-A603B30EBD0B}"/>
              </a:ext>
            </a:extLst>
          </p:cNvPr>
          <p:cNvPicPr>
            <a:picLocks noChangeAspect="1"/>
          </p:cNvPicPr>
          <p:nvPr/>
        </p:nvPicPr>
        <p:blipFill>
          <a:blip r:embed="rId7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45270" y="5740155"/>
            <a:ext cx="540639" cy="272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5" name="Picture 75">
            <a:extLst>
              <a:ext uri="{FF2B5EF4-FFF2-40B4-BE49-F238E27FC236}">
                <a16:creationId xmlns:a16="http://schemas.microsoft.com/office/drawing/2014/main" id="{698C3C37-3599-B949-BB13-D7FC9C30C14F}"/>
              </a:ext>
            </a:extLst>
          </p:cNvPr>
          <p:cNvPicPr>
            <a:picLocks noChangeAspect="1"/>
          </p:cNvPicPr>
          <p:nvPr/>
        </p:nvPicPr>
        <p:blipFill>
          <a:blip r:embed="rId7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4151" y="2078961"/>
            <a:ext cx="835981" cy="2581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6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0807C736-1D8F-F448-829F-4EF9DB5622E0}"/>
              </a:ext>
            </a:extLst>
          </p:cNvPr>
          <p:cNvPicPr>
            <a:picLocks noChangeAspect="1"/>
          </p:cNvPicPr>
          <p:nvPr/>
        </p:nvPicPr>
        <p:blipFill>
          <a:blip r:embed="rId7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31858" y="5376944"/>
            <a:ext cx="955924" cy="1865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7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577560D9-EF61-8841-BABA-2E5C8C7AE99C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952" y="2102019"/>
            <a:ext cx="814648" cy="2513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1" name="Picture 111" descr="Logo&#10;&#10;Description automatically generated">
            <a:extLst>
              <a:ext uri="{FF2B5EF4-FFF2-40B4-BE49-F238E27FC236}">
                <a16:creationId xmlns:a16="http://schemas.microsoft.com/office/drawing/2014/main" id="{564F9EBF-8A5A-C748-A3A9-7D78E5B269EE}"/>
              </a:ext>
            </a:extLst>
          </p:cNvPr>
          <p:cNvPicPr>
            <a:picLocks noChangeAspect="1"/>
          </p:cNvPicPr>
          <p:nvPr/>
        </p:nvPicPr>
        <p:blipFill>
          <a:blip r:embed="rId7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8403" y="5750530"/>
            <a:ext cx="1132166" cy="22724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4" name="Picture 7" descr="Icon&#10;&#10;Description automatically generated">
            <a:extLst>
              <a:ext uri="{FF2B5EF4-FFF2-40B4-BE49-F238E27FC236}">
                <a16:creationId xmlns:a16="http://schemas.microsoft.com/office/drawing/2014/main" id="{95B8B577-F951-801A-D3E1-7267D736C655}"/>
              </a:ext>
            </a:extLst>
          </p:cNvPr>
          <p:cNvPicPr>
            <a:picLocks noChangeAspect="1"/>
          </p:cNvPicPr>
          <p:nvPr/>
        </p:nvPicPr>
        <p:blipFill>
          <a:blip r:embed="rId7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9855" y="4129800"/>
            <a:ext cx="566324" cy="250403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08" name="Group 14">
            <a:extLst>
              <a:ext uri="{FF2B5EF4-FFF2-40B4-BE49-F238E27FC236}">
                <a16:creationId xmlns:a16="http://schemas.microsoft.com/office/drawing/2014/main" id="{1AD9057F-6192-8BAF-6DFB-40F4317A3C60}"/>
              </a:ext>
            </a:extLst>
          </p:cNvPr>
          <p:cNvGrpSpPr/>
          <p:nvPr/>
        </p:nvGrpSpPr>
        <p:grpSpPr>
          <a:xfrm>
            <a:off x="1264324" y="1618674"/>
            <a:ext cx="2539214" cy="340952"/>
            <a:chOff x="1126876" y="1473315"/>
            <a:chExt cx="2532277" cy="340952"/>
          </a:xfrm>
        </p:grpSpPr>
        <p:sp>
          <p:nvSpPr>
            <p:cNvPr id="109" name="Round Same Side Corner Rectangle 16">
              <a:extLst>
                <a:ext uri="{FF2B5EF4-FFF2-40B4-BE49-F238E27FC236}">
                  <a16:creationId xmlns:a16="http://schemas.microsoft.com/office/drawing/2014/main" id="{94221A46-3CC7-750F-7AC6-A6F769F16DE2}"/>
                </a:ext>
              </a:extLst>
            </p:cNvPr>
            <p:cNvSpPr/>
            <p:nvPr/>
          </p:nvSpPr>
          <p:spPr>
            <a:xfrm rot="5400013">
              <a:off x="2222538" y="37765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110" name="TextBox 106">
              <a:extLst>
                <a:ext uri="{FF2B5EF4-FFF2-40B4-BE49-F238E27FC236}">
                  <a16:creationId xmlns:a16="http://schemas.microsoft.com/office/drawing/2014/main" id="{5EB55E52-67EE-9737-1C1F-C4642E16AB84}"/>
                </a:ext>
              </a:extLst>
            </p:cNvPr>
            <p:cNvSpPr txBox="1"/>
            <p:nvPr/>
          </p:nvSpPr>
          <p:spPr>
            <a:xfrm>
              <a:off x="1126877" y="1514254"/>
              <a:ext cx="2532276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Authentication &amp; Authorization</a:t>
              </a:r>
            </a:p>
          </p:txBody>
        </p:sp>
      </p:grpSp>
      <p:pic>
        <p:nvPicPr>
          <p:cNvPr id="68" name="Picture 6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D61ACC3-EC7E-2FEE-844E-3B465101EDFC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532373" y="2859476"/>
            <a:ext cx="903860" cy="390087"/>
          </a:xfrm>
          <a:prstGeom prst="rect">
            <a:avLst/>
          </a:prstGeom>
        </p:spPr>
      </p:pic>
      <p:pic>
        <p:nvPicPr>
          <p:cNvPr id="117" name="Picture 11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D50D74A-98A7-FB33-73E1-480883DE34F5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528760" y="3259557"/>
            <a:ext cx="903860" cy="390087"/>
          </a:xfrm>
          <a:prstGeom prst="rect">
            <a:avLst/>
          </a:prstGeom>
        </p:spPr>
      </p:pic>
      <p:pic>
        <p:nvPicPr>
          <p:cNvPr id="120" name="Picture 119" descr="A picture containing graphics, graphic design, design&#10;&#10;Description automatically generated">
            <a:extLst>
              <a:ext uri="{FF2B5EF4-FFF2-40B4-BE49-F238E27FC236}">
                <a16:creationId xmlns:a16="http://schemas.microsoft.com/office/drawing/2014/main" id="{0B1BD202-F9AF-CD58-7EB0-3FE79671D619}"/>
              </a:ext>
            </a:extLst>
          </p:cNvPr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7201107" y="5370549"/>
            <a:ext cx="987630" cy="217201"/>
          </a:xfrm>
          <a:prstGeom prst="rect">
            <a:avLst/>
          </a:prstGeom>
        </p:spPr>
      </p:pic>
      <p:pic>
        <p:nvPicPr>
          <p:cNvPr id="1026" name="Picture 2" descr="JFrog Artifactory – Sysdig">
            <a:extLst>
              <a:ext uri="{FF2B5EF4-FFF2-40B4-BE49-F238E27FC236}">
                <a16:creationId xmlns:a16="http://schemas.microsoft.com/office/drawing/2014/main" id="{7D330D86-CB2F-E740-62D9-57BB3D67E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364" y="2897138"/>
            <a:ext cx="1029694" cy="27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orageOS | Ubuntu">
            <a:extLst>
              <a:ext uri="{FF2B5EF4-FFF2-40B4-BE49-F238E27FC236}">
                <a16:creationId xmlns:a16="http://schemas.microsoft.com/office/drawing/2014/main" id="{5C98EBD8-4AE5-7D79-D07E-7CBA1B239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193" y="4380203"/>
            <a:ext cx="909127" cy="50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117" descr="A blue rectangle with a white symbol on it&#10;&#10;Description automatically generated">
            <a:extLst>
              <a:ext uri="{FF2B5EF4-FFF2-40B4-BE49-F238E27FC236}">
                <a16:creationId xmlns:a16="http://schemas.microsoft.com/office/drawing/2014/main" id="{4C8717F8-5E94-E1F3-069F-D8A81DEACE05}"/>
              </a:ext>
            </a:extLst>
          </p:cNvPr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5098776" y="4092628"/>
            <a:ext cx="871898" cy="321869"/>
          </a:xfrm>
          <a:prstGeom prst="rect">
            <a:avLst/>
          </a:prstGeom>
        </p:spPr>
      </p:pic>
      <p:pic>
        <p:nvPicPr>
          <p:cNvPr id="121" name="Picture 120" descr="A yellow and black letter k&#10;&#10;Description automatically generated">
            <a:extLst>
              <a:ext uri="{FF2B5EF4-FFF2-40B4-BE49-F238E27FC236}">
                <a16:creationId xmlns:a16="http://schemas.microsoft.com/office/drawing/2014/main" id="{B51EBB56-912D-3A55-BBB9-AE1BF354DC86}"/>
              </a:ext>
            </a:extLst>
          </p:cNvPr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6065586" y="4120851"/>
            <a:ext cx="668704" cy="260052"/>
          </a:xfrm>
          <a:prstGeom prst="rect">
            <a:avLst/>
          </a:prstGeom>
        </p:spPr>
      </p:pic>
      <p:pic>
        <p:nvPicPr>
          <p:cNvPr id="123" name="Picture 122" descr="A black and white text&#10;&#10;Description automatically generated">
            <a:extLst>
              <a:ext uri="{FF2B5EF4-FFF2-40B4-BE49-F238E27FC236}">
                <a16:creationId xmlns:a16="http://schemas.microsoft.com/office/drawing/2014/main" id="{6061B333-1CF0-1894-AB06-38D0B0502472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421838" y="2854558"/>
            <a:ext cx="1334886" cy="392953"/>
          </a:xfrm>
          <a:prstGeom prst="rect">
            <a:avLst/>
          </a:prstGeom>
        </p:spPr>
      </p:pic>
      <p:pic>
        <p:nvPicPr>
          <p:cNvPr id="124" name="Picture 123" descr="A black and white text&#10;&#10;Description automatically generated">
            <a:extLst>
              <a:ext uri="{FF2B5EF4-FFF2-40B4-BE49-F238E27FC236}">
                <a16:creationId xmlns:a16="http://schemas.microsoft.com/office/drawing/2014/main" id="{320B8FA3-746B-0DF9-5A1C-0FE1C2BF26B3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432620" y="3258759"/>
            <a:ext cx="1334886" cy="392953"/>
          </a:xfrm>
          <a:prstGeom prst="rect">
            <a:avLst/>
          </a:prstGeom>
        </p:spPr>
      </p:pic>
      <p:pic>
        <p:nvPicPr>
          <p:cNvPr id="126" name="Picture 125" descr="A black background with green letters&#10;&#10;Description automatically generated">
            <a:extLst>
              <a:ext uri="{FF2B5EF4-FFF2-40B4-BE49-F238E27FC236}">
                <a16:creationId xmlns:a16="http://schemas.microsoft.com/office/drawing/2014/main" id="{AA3A7A2D-91F9-5347-434D-E2F66B7037FD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4837125" y="4483404"/>
            <a:ext cx="1287903" cy="30303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B35AF19-297D-D5E5-4F0F-7541E6CA99CC}"/>
              </a:ext>
            </a:extLst>
          </p:cNvPr>
          <p:cNvSpPr>
            <a:spLocks noGrp="1"/>
          </p:cNvSpPr>
          <p:nvPr/>
        </p:nvSpPr>
        <p:spPr>
          <a:xfrm>
            <a:off x="522503" y="540559"/>
            <a:ext cx="8968219" cy="98847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Poppins" pitchFamily="2" charset="77"/>
                <a:cs typeface="Poppins" pitchFamily="2" charset="77"/>
              </a:rPr>
              <a:t>Rancher Government Carbide…</a:t>
            </a:r>
          </a:p>
          <a:p>
            <a:r>
              <a:rPr lang="en-AU" sz="2000" dirty="0">
                <a:latin typeface="Poppins" pitchFamily="2" charset="77"/>
                <a:cs typeface="Poppins" pitchFamily="2" charset="77"/>
              </a:rPr>
              <a:t>Available to all current and future supported customers!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13488-4DB9-DFDB-B35C-F25BFBD8471D}"/>
              </a:ext>
            </a:extLst>
          </p:cNvPr>
          <p:cNvSpPr txBox="1"/>
          <p:nvPr/>
        </p:nvSpPr>
        <p:spPr>
          <a:xfrm>
            <a:off x="384504" y="1993085"/>
            <a:ext cx="4051130" cy="378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 and Trusted Container Registry (Azure Gov)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Government STIG Validation (STIG</a:t>
            </a: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TRON)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Supply Chain Management Offline Rancher Docs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SLSA3/SBOMs/Scans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 for our U.S. Government Support Customers (Licensed)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RGS Answer to E.O. 14028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2F557C-A856-67C3-27B7-4AB52EAA62DA}"/>
              </a:ext>
            </a:extLst>
          </p:cNvPr>
          <p:cNvSpPr txBox="1"/>
          <p:nvPr/>
        </p:nvSpPr>
        <p:spPr>
          <a:xfrm>
            <a:off x="-131975" y="1866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F83C248-CD67-2CCD-AC9F-CEA01CE58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634" y="1791623"/>
            <a:ext cx="7635394" cy="452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0362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font, diagram, line&#10;&#10;Description automatically generated">
            <a:extLst>
              <a:ext uri="{FF2B5EF4-FFF2-40B4-BE49-F238E27FC236}">
                <a16:creationId xmlns:a16="http://schemas.microsoft.com/office/drawing/2014/main" id="{8A1BA094-84DE-4D3B-A979-70C6281E5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" r="929"/>
          <a:stretch/>
        </p:blipFill>
        <p:spPr>
          <a:xfrm>
            <a:off x="0" y="713342"/>
            <a:ext cx="12192000" cy="4627139"/>
          </a:xfrm>
          <a:prstGeom prst="rect">
            <a:avLst/>
          </a:prstGeom>
        </p:spPr>
      </p:pic>
      <p:pic>
        <p:nvPicPr>
          <p:cNvPr id="9" name="Picture 2" descr="Rancher Government Carbide">
            <a:extLst>
              <a:ext uri="{FF2B5EF4-FFF2-40B4-BE49-F238E27FC236}">
                <a16:creationId xmlns:a16="http://schemas.microsoft.com/office/drawing/2014/main" id="{FA611F61-E699-90F4-1842-911F84835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5547360"/>
            <a:ext cx="2427675" cy="104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309186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Software Bill of Materials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71726-063C-8EAE-49DF-88778EF5F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96" y="1403546"/>
            <a:ext cx="11190807" cy="40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34244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Attestation Reports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C3FC4-6650-C0F9-E290-559C1215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12" y="1601015"/>
            <a:ext cx="11219375" cy="36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60084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Vulnerability Scans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E3803-49CF-15BC-F475-1336CED7D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34" y="1730095"/>
            <a:ext cx="11291132" cy="339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2316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FE941-F644-A1E8-F5B4-F26BEE0A05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Validate downstream clusters compliance from the centralized Rancher Manager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A1DF0-BD0E-C7C3-2DD0-EB487B9586A1}"/>
              </a:ext>
            </a:extLst>
          </p:cNvPr>
          <p:cNvSpPr txBox="1"/>
          <p:nvPr/>
        </p:nvSpPr>
        <p:spPr>
          <a:xfrm>
            <a:off x="731837" y="1644207"/>
            <a:ext cx="176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Monitor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F1781-D97C-6F76-E094-BA99F268E4A8}"/>
              </a:ext>
            </a:extLst>
          </p:cNvPr>
          <p:cNvSpPr txBox="1"/>
          <p:nvPr/>
        </p:nvSpPr>
        <p:spPr>
          <a:xfrm>
            <a:off x="731836" y="1969539"/>
            <a:ext cx="389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and validate the DISA STIG integrity of downstream RKE2 Kubernetes clusters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0FBFCB-7207-E443-F402-A45BE59BDDF9}"/>
              </a:ext>
            </a:extLst>
          </p:cNvPr>
          <p:cNvSpPr txBox="1"/>
          <p:nvPr/>
        </p:nvSpPr>
        <p:spPr>
          <a:xfrm>
            <a:off x="4808938" y="1644671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Empower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AF733-B361-8FC2-DD51-0CC13463B6A4}"/>
              </a:ext>
            </a:extLst>
          </p:cNvPr>
          <p:cNvSpPr txBox="1"/>
          <p:nvPr/>
        </p:nvSpPr>
        <p:spPr>
          <a:xfrm>
            <a:off x="4808938" y="1951520"/>
            <a:ext cx="3687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system administrators to refocus their time on more meaningful initiatives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C8CF0-EE6D-C3D0-1D25-32BA2A76FE92}"/>
              </a:ext>
            </a:extLst>
          </p:cNvPr>
          <p:cNvSpPr txBox="1"/>
          <p:nvPr/>
        </p:nvSpPr>
        <p:spPr>
          <a:xfrm>
            <a:off x="9211207" y="1633785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Streamline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BCE416-2A96-B83D-CE14-ED68A58F5D34}"/>
              </a:ext>
            </a:extLst>
          </p:cNvPr>
          <p:cNvSpPr txBox="1"/>
          <p:nvPr/>
        </p:nvSpPr>
        <p:spPr>
          <a:xfrm>
            <a:off x="9228483" y="1951520"/>
            <a:ext cx="2839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effectLst/>
                <a:latin typeface="Poppins Light" pitchFamily="2" charset="77"/>
                <a:ea typeface="Calibri" panose="020F0502020204030204" pitchFamily="34" charset="0"/>
                <a:cs typeface="Poppins Light" pitchFamily="2" charset="77"/>
              </a:rPr>
              <a:t>cyber auditing and compliance processes</a:t>
            </a:r>
            <a:r>
              <a:rPr lang="en-US" sz="1400" dirty="0">
                <a:effectLst/>
                <a:latin typeface="Poppins Light" pitchFamily="2" charset="77"/>
                <a:cs typeface="Poppins Light" pitchFamily="2" charset="77"/>
              </a:rPr>
              <a:t> </a:t>
            </a:r>
            <a:endParaRPr lang="en-US" sz="1400" dirty="0">
              <a:latin typeface="Poppins Light" pitchFamily="2" charset="77"/>
              <a:cs typeface="Poppins Light" pitchFamily="2" charset="77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87B702C-9549-114A-2625-2B1484BCF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338" y="3217246"/>
            <a:ext cx="10643031" cy="2831151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979A4CC-CB18-C8C2-1BAA-5F3181054E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67" y="356746"/>
            <a:ext cx="4164717" cy="107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93283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Offline Docs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EDF26-620B-B24E-9ED9-1B1F6119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16" y="1071197"/>
            <a:ext cx="8946550" cy="550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352511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30261" y="369701"/>
            <a:ext cx="9802678" cy="547842"/>
          </a:xfrm>
        </p:spPr>
        <p:txBody>
          <a:bodyPr/>
          <a:lstStyle/>
          <a:p>
            <a:pPr lvl="0"/>
            <a:r>
              <a:rPr lang="en-US" dirty="0"/>
              <a:t>Rancher Government Solutions + Amazon AWS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18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901928-86C8-3FCB-15B7-9035F8FC108B}"/>
              </a:ext>
            </a:extLst>
          </p:cNvPr>
          <p:cNvSpPr txBox="1">
            <a:spLocks/>
          </p:cNvSpPr>
          <p:nvPr/>
        </p:nvSpPr>
        <p:spPr>
          <a:xfrm>
            <a:off x="749845" y="1130422"/>
            <a:ext cx="10363511" cy="5357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Rancher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Kubernetes distribution and Kubernetes platform.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Amazon AWS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and most adopted cloud provider.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b="1" i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But what does that mean for our customers?</a:t>
            </a:r>
            <a:endParaRPr lang="en-US" sz="1600" dirty="0">
              <a:solidFill>
                <a:srgbClr val="000000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Government Solutions and Amazon AWS have partnered together to develop public AWS Marketplace offerings to dramatically reduce the barrier to entry to Kubernetes in the cloud.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These listings provide a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free trial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or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fully supported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deployment of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 preconfigured highly      available deployment of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RKE2/Rancher Manager on AWS GovCloud (U.S.), designed strictly for use only by U.S. Federal Government and Public Sector Customers.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  <a:hlinkClick r:id="rId3"/>
              </a:rPr>
              <a:t>https://tryranchergov.com</a:t>
            </a:r>
            <a:r>
              <a:rPr lang="en-US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  <a:hlinkClick r:id="rId4"/>
              </a:rPr>
              <a:t>https://github.com/zackbradys/rancher-on-aws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77635667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on AWS Workshop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19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901928-86C8-3FCB-15B7-9035F8FC108B}"/>
              </a:ext>
            </a:extLst>
          </p:cNvPr>
          <p:cNvSpPr txBox="1">
            <a:spLocks/>
          </p:cNvSpPr>
          <p:nvPr/>
        </p:nvSpPr>
        <p:spPr>
          <a:xfrm>
            <a:off x="396828" y="990036"/>
            <a:ext cx="10932082" cy="3102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i="0" u="none" strike="noStrike" dirty="0">
                <a:solidFill>
                  <a:srgbClr val="1F2328"/>
                </a:solidFill>
                <a:effectLst/>
                <a:latin typeface="-apple-system"/>
              </a:rPr>
              <a:t>Learn how to easily deploy and manage Kubernetes with Rancher on AWS! </a:t>
            </a:r>
            <a:r>
              <a:rPr lang="en-US" b="1" i="0" u="none" strike="noStrike" dirty="0">
                <a:solidFill>
                  <a:srgbClr val="1F2328"/>
                </a:solidFill>
                <a:effectLst/>
                <a:latin typeface="-apple-system"/>
                <a:hlinkClick r:id="rId3"/>
              </a:rPr>
              <a:t>https://catalog.workshops.aws/rancher</a:t>
            </a:r>
            <a:endParaRPr lang="en-US" b="1" i="0" u="none" strike="noStrike" dirty="0">
              <a:solidFill>
                <a:srgbClr val="1F2328"/>
              </a:solidFill>
              <a:effectLst/>
              <a:latin typeface="-apple-system"/>
            </a:endParaRPr>
          </a:p>
        </p:txBody>
      </p:sp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6C2E8024-D544-28D5-512A-49F80AB28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46245"/>
            <a:ext cx="12187997" cy="553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90919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139164" y="4842891"/>
            <a:ext cx="528023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Connect with me!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https://github.com/zackbradys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https://linkedin.com/io/zackbradys</a:t>
            </a:r>
          </a:p>
        </p:txBody>
      </p:sp>
      <p:pic>
        <p:nvPicPr>
          <p:cNvPr id="27" name="Picture 26" descr="A group of men cutting a cake&#10;&#10;Description automatically generated with medium confidence">
            <a:extLst>
              <a:ext uri="{FF2B5EF4-FFF2-40B4-BE49-F238E27FC236}">
                <a16:creationId xmlns:a16="http://schemas.microsoft.com/office/drawing/2014/main" id="{CC14AD67-158B-2C54-3D50-0344F910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736" y="422365"/>
            <a:ext cx="4293475" cy="6013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128409-39AE-1B63-F5D0-B4C215336999}"/>
              </a:ext>
            </a:extLst>
          </p:cNvPr>
          <p:cNvSpPr txBox="1"/>
          <p:nvPr/>
        </p:nvSpPr>
        <p:spPr>
          <a:xfrm>
            <a:off x="529364" y="1127345"/>
            <a:ext cx="4499836" cy="293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Former Contractor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U.S. Military Reservist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Built/Exited a Digital Firm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Open-Source Contributor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Career of SWE/SE/DevOps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Active Volunteer FF/EMT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33527B5-C5C9-191D-B81E-1881B5F8C9AD}"/>
              </a:ext>
            </a:extLst>
          </p:cNvPr>
          <p:cNvSpPr txBox="1">
            <a:spLocks/>
          </p:cNvSpPr>
          <p:nvPr/>
        </p:nvSpPr>
        <p:spPr>
          <a:xfrm>
            <a:off x="391454" y="472025"/>
            <a:ext cx="11460166" cy="605660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</a:rPr>
              <a:t>About Me…</a:t>
            </a:r>
            <a:endParaRPr lang="en-US" sz="3600" b="1" dirty="0">
              <a:solidFill>
                <a:schemeClr val="bg1"/>
              </a:solidFill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3E35854-867F-3068-8C0F-0FFC7BB06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615" y="1137528"/>
            <a:ext cx="5678601" cy="20442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779B00-627D-4405-20F4-273E80519576}"/>
              </a:ext>
            </a:extLst>
          </p:cNvPr>
          <p:cNvSpPr txBox="1"/>
          <p:nvPr/>
        </p:nvSpPr>
        <p:spPr>
          <a:xfrm>
            <a:off x="791110" y="3810522"/>
            <a:ext cx="10638890" cy="21895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The Linux Foundation is non-profit designed to build sustainable ecosystems around open-source projects to accelerate technology development and commercial adoption.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latin typeface="Poppins" pitchFamily="2" charset="77"/>
                <a:cs typeface="Poppins" pitchFamily="2" charset="77"/>
              </a:rPr>
              <a:t>Included with the Rancher Multi-Cluster Manager Subscription: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1 Year Subscription to the complete Linux Foundation eLearning Catalogue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1 Individual Linux Foundation Certification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Additional subscriptions available via the RGS-Linux Foundation Customer Portal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DDFA8A-53C7-02B5-F8DE-C77987CCAF83}"/>
              </a:ext>
            </a:extLst>
          </p:cNvPr>
          <p:cNvSpPr/>
          <p:nvPr/>
        </p:nvSpPr>
        <p:spPr>
          <a:xfrm>
            <a:off x="5835721" y="3082247"/>
            <a:ext cx="441789" cy="2054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4F5A5A-8FE3-B2BC-1FF6-87814B10F2EE}"/>
              </a:ext>
            </a:extLst>
          </p:cNvPr>
          <p:cNvSpPr/>
          <p:nvPr/>
        </p:nvSpPr>
        <p:spPr>
          <a:xfrm>
            <a:off x="8525838" y="3082247"/>
            <a:ext cx="441789" cy="2054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80B5CE6B-8ABF-2478-1BCC-88D576C38251}"/>
              </a:ext>
            </a:extLst>
          </p:cNvPr>
          <p:cNvSpPr txBox="1">
            <a:spLocks/>
          </p:cNvSpPr>
          <p:nvPr/>
        </p:nvSpPr>
        <p:spPr>
          <a:xfrm>
            <a:off x="331922" y="442194"/>
            <a:ext cx="10781434" cy="547842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r>
              <a:rPr lang="en-US" dirty="0"/>
              <a:t>Included Enablement and Training Paths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6BAA78-C3AA-A86B-CF0A-EA6DBFA81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84" y="1407120"/>
            <a:ext cx="4986424" cy="167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68893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Worried about STIGs? Concerns with ATOs?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21</a:t>
            </a:fld>
            <a:endParaRPr lang="en-US" dirty="0"/>
          </a:p>
        </p:txBody>
      </p:sp>
      <p:pic>
        <p:nvPicPr>
          <p:cNvPr id="17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0707C6AF-6D17-3548-BA95-930A986A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88210" y="4710654"/>
            <a:ext cx="1732292" cy="17322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6" descr="Joint Special Operations Command - Wikipedia">
            <a:extLst>
              <a:ext uri="{FF2B5EF4-FFF2-40B4-BE49-F238E27FC236}">
                <a16:creationId xmlns:a16="http://schemas.microsoft.com/office/drawing/2014/main" id="{943AD698-8DCE-64D8-7867-33C250703B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66975" y="1334814"/>
            <a:ext cx="1692762" cy="1692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8" descr="Black Pearl">
            <a:extLst>
              <a:ext uri="{FF2B5EF4-FFF2-40B4-BE49-F238E27FC236}">
                <a16:creationId xmlns:a16="http://schemas.microsoft.com/office/drawing/2014/main" id="{6CB908C2-E53A-1D07-D68B-009DD0C6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33830" y="126031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19" descr="Joint Chiefs of Staff - Wikipedia">
            <a:extLst>
              <a:ext uri="{FF2B5EF4-FFF2-40B4-BE49-F238E27FC236}">
                <a16:creationId xmlns:a16="http://schemas.microsoft.com/office/drawing/2014/main" id="{8796DF74-E800-BF6A-2CD4-3E33DF6358F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9958" y="2824711"/>
            <a:ext cx="1368975" cy="14934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14" descr="U.S. Special Operations Command (SOCOM) - Military Badges, Crests, Flags &amp;amp;  Seals - Military Clipart">
            <a:extLst>
              <a:ext uri="{FF2B5EF4-FFF2-40B4-BE49-F238E27FC236}">
                <a16:creationId xmlns:a16="http://schemas.microsoft.com/office/drawing/2014/main" id="{47C214C2-4038-FAD5-8125-466E23084C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411867" y="1179892"/>
            <a:ext cx="1631725" cy="16092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20" descr="United States Navy - Wikipedia">
            <a:extLst>
              <a:ext uri="{FF2B5EF4-FFF2-40B4-BE49-F238E27FC236}">
                <a16:creationId xmlns:a16="http://schemas.microsoft.com/office/drawing/2014/main" id="{F920BA06-79A8-4E85-9AF6-75078F025DA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07343" y="1421548"/>
            <a:ext cx="1634572" cy="16345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2" descr="Trump unveils new Space Force logo (yes, it looks like something from &amp;#39;Star  Trek&amp;#39;) | Space">
            <a:extLst>
              <a:ext uri="{FF2B5EF4-FFF2-40B4-BE49-F238E27FC236}">
                <a16:creationId xmlns:a16="http://schemas.microsoft.com/office/drawing/2014/main" id="{66D93B45-7C7F-1B3D-D8A0-3457DA6B53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55022" y="1121692"/>
            <a:ext cx="1692762" cy="162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Picture 24" descr="Warp Speed Logo">
            <a:extLst>
              <a:ext uri="{FF2B5EF4-FFF2-40B4-BE49-F238E27FC236}">
                <a16:creationId xmlns:a16="http://schemas.microsoft.com/office/drawing/2014/main" id="{281D5C6B-0324-2BAA-5059-AB0CB3F19E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07008" y="3166697"/>
            <a:ext cx="1677530" cy="167753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26">
            <a:extLst>
              <a:ext uri="{FF2B5EF4-FFF2-40B4-BE49-F238E27FC236}">
                <a16:creationId xmlns:a16="http://schemas.microsoft.com/office/drawing/2014/main" id="{AB3C9657-E423-10E6-415B-38E65B72A12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81797" y="5018314"/>
            <a:ext cx="1594933" cy="1594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United States Intelligence Community - Wikipedia">
            <a:extLst>
              <a:ext uri="{FF2B5EF4-FFF2-40B4-BE49-F238E27FC236}">
                <a16:creationId xmlns:a16="http://schemas.microsoft.com/office/drawing/2014/main" id="{D536D85C-3385-3110-44E7-E5EAA57403D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72885" y="321505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BE4AA73-A93B-33BC-1F8C-5F9520772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5361" y="4841031"/>
            <a:ext cx="2071532" cy="173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ED1AEA4C-EBDF-16EF-C210-01EB3C7F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9338" y="3864273"/>
            <a:ext cx="1692762" cy="169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Seal of the United States Department of Homeland Security - Wikipedia">
            <a:extLst>
              <a:ext uri="{FF2B5EF4-FFF2-40B4-BE49-F238E27FC236}">
                <a16:creationId xmlns:a16="http://schemas.microsoft.com/office/drawing/2014/main" id="{9E208D64-BE8E-9C82-75B6-310D93ACB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388" y="1183458"/>
            <a:ext cx="1529504" cy="15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A705E92B-7DBA-5B9D-DB8F-0FDCCBBC9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920" y="4330168"/>
            <a:ext cx="1552378" cy="155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Federal U-2 Laboratory | Federal Labs">
            <a:extLst>
              <a:ext uri="{FF2B5EF4-FFF2-40B4-BE49-F238E27FC236}">
                <a16:creationId xmlns:a16="http://schemas.microsoft.com/office/drawing/2014/main" id="{0DF26293-A871-C158-AA6C-F2F809C63AF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5202772" y="3047474"/>
            <a:ext cx="1529503" cy="15295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4" descr="The elephant in the room &gt; Eglin Air Force Base &gt; Display">
            <a:extLst>
              <a:ext uri="{FF2B5EF4-FFF2-40B4-BE49-F238E27FC236}">
                <a16:creationId xmlns:a16="http://schemas.microsoft.com/office/drawing/2014/main" id="{7AE57FBF-437F-8E3E-270A-BCAA3A3B1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5873" y="2888994"/>
            <a:ext cx="1594933" cy="159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Defense Information Systems Agency - Wikipedia">
            <a:extLst>
              <a:ext uri="{FF2B5EF4-FFF2-40B4-BE49-F238E27FC236}">
                <a16:creationId xmlns:a16="http://schemas.microsoft.com/office/drawing/2014/main" id="{E2B24A62-6039-439E-A76F-8F4AB01D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2719" y="4795809"/>
            <a:ext cx="1816619" cy="1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49798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From Datacenters to the Edge…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3886B-44F3-6624-2A01-5E04E8A6B3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30" y="477411"/>
            <a:ext cx="2994407" cy="5209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06AC9-9CE0-5C25-5CFE-26163737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720" y="2070856"/>
            <a:ext cx="2943810" cy="4150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icture containing text, person, several&#10;&#10;Description automatically generated">
            <a:extLst>
              <a:ext uri="{FF2B5EF4-FFF2-40B4-BE49-F238E27FC236}">
                <a16:creationId xmlns:a16="http://schemas.microsoft.com/office/drawing/2014/main" id="{166E66F0-C368-1BB7-7B7A-F12234311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63" y="1248935"/>
            <a:ext cx="5675657" cy="42567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4966489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ACD2E9A-1CCE-344C-9609-AFC2DE239851}"/>
              </a:ext>
            </a:extLst>
          </p:cNvPr>
          <p:cNvSpPr txBox="1"/>
          <p:nvPr/>
        </p:nvSpPr>
        <p:spPr>
          <a:xfrm>
            <a:off x="525463" y="1683566"/>
            <a:ext cx="8743829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Rancher is Easy to install and manage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Easy to stand up and operate in an air-gapped environment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Fully open and interoperable across all operating platforms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Eliminates vendor lock-in to proprietary vertical stacks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Unlimited scalability across any enterprise from the data center to the edge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Meets or exceeds all federal government and DoD security requirements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Trusted &amp;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ATO’d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 across the Federal Government, including the DoD &amp; 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</p:txBody>
      </p:sp>
      <p:sp>
        <p:nvSpPr>
          <p:cNvPr id="10" name="Google Shape;394;p3">
            <a:extLst>
              <a:ext uri="{FF2B5EF4-FFF2-40B4-BE49-F238E27FC236}">
                <a16:creationId xmlns:a16="http://schemas.microsoft.com/office/drawing/2014/main" id="{EB67EF38-6754-4120-9DBA-89EFD2F806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5463" y="466699"/>
            <a:ext cx="1146016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oppins Medium"/>
              <a:buNone/>
            </a:pPr>
            <a:r>
              <a:rPr lang="en-US" sz="3200" dirty="0">
                <a:latin typeface="Poppins Medium" pitchFamily="2" charset="77"/>
                <a:cs typeface="Poppins Medium" pitchFamily="2" charset="77"/>
                <a:sym typeface="Poppins Medium"/>
              </a:rPr>
              <a:t>Why the Rancher Ecosystem</a:t>
            </a:r>
            <a:endParaRPr dirty="0">
              <a:latin typeface="Poppins Medium" pitchFamily="2" charset="77"/>
              <a:cs typeface="Poppins Medium" pitchFamily="2" charset="77"/>
            </a:endParaRPr>
          </a:p>
        </p:txBody>
      </p:sp>
      <p:sp>
        <p:nvSpPr>
          <p:cNvPr id="11" name="Google Shape;394;p3">
            <a:extLst>
              <a:ext uri="{FF2B5EF4-FFF2-40B4-BE49-F238E27FC236}">
                <a16:creationId xmlns:a16="http://schemas.microsoft.com/office/drawing/2014/main" id="{09B6A57B-F0FB-42C1-8B4A-69409D0F0EC8}"/>
              </a:ext>
            </a:extLst>
          </p:cNvPr>
          <p:cNvSpPr txBox="1">
            <a:spLocks/>
          </p:cNvSpPr>
          <p:nvPr/>
        </p:nvSpPr>
        <p:spPr>
          <a:xfrm>
            <a:off x="525463" y="1079794"/>
            <a:ext cx="11460162" cy="2769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anchor="ctr" anchorCtr="0" compatLnSpc="1">
            <a:sp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oppins Medium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2453FF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  <a:sym typeface="Poppins Medium"/>
              </a:rPr>
              <a:t>Not all Kubernetes management solutions are created equal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453FF"/>
              </a:solidFill>
              <a:effectLst/>
              <a:uLnTx/>
              <a:uFillTx/>
              <a:latin typeface="Poppins Light" panose="00000400000000000000" pitchFamily="2" charset="0"/>
              <a:ea typeface="+mn-ea"/>
              <a:cs typeface="Poppins Light" panose="00000400000000000000" pitchFamily="2" charset="0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62F2C37-E2D0-44E8-950D-17C9F11F1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31924" y="2376520"/>
            <a:ext cx="10801347" cy="37621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2251791-2B55-46A6-B9E2-2B9F3133D15D}"/>
              </a:ext>
            </a:extLst>
          </p:cNvPr>
          <p:cNvCxnSpPr>
            <a:cxnSpLocks/>
          </p:cNvCxnSpPr>
          <p:nvPr/>
        </p:nvCxnSpPr>
        <p:spPr>
          <a:xfrm flipH="1">
            <a:off x="-16326" y="6088819"/>
            <a:ext cx="5048250" cy="0"/>
          </a:xfrm>
          <a:prstGeom prst="line">
            <a:avLst/>
          </a:prstGeom>
          <a:noFill/>
          <a:ln w="92075" cap="flat" cmpd="sng" algn="ctr">
            <a:solidFill>
              <a:srgbClr val="182072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5298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4B34A0-6766-5E0F-473A-9DEEB32AF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798" y="5108533"/>
            <a:ext cx="7772400" cy="71306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4E9982C-21F3-3A40-E299-E761C2C164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4121" y="860132"/>
            <a:ext cx="5745163" cy="1788588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1BC0CE-CCD2-C2B9-6F3A-562DA53F95B9}"/>
              </a:ext>
            </a:extLst>
          </p:cNvPr>
          <p:cNvSpPr>
            <a:spLocks noGrp="1"/>
          </p:cNvSpPr>
          <p:nvPr/>
        </p:nvSpPr>
        <p:spPr>
          <a:xfrm>
            <a:off x="2679824" y="4415891"/>
            <a:ext cx="5745164" cy="42704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/>
              <a:t>http://</a:t>
            </a:r>
            <a:r>
              <a:rPr lang="en-AU" sz="3000" b="1" dirty="0" err="1"/>
              <a:t>resources.ranchers.io</a:t>
            </a:r>
            <a:endParaRPr lang="en-AU" sz="3000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9B555-99FE-F6C3-CB44-1C8827BA7CEF}"/>
              </a:ext>
            </a:extLst>
          </p:cNvPr>
          <p:cNvSpPr>
            <a:spLocks noGrp="1"/>
          </p:cNvSpPr>
          <p:nvPr/>
        </p:nvSpPr>
        <p:spPr>
          <a:xfrm>
            <a:off x="582716" y="566973"/>
            <a:ext cx="6254689" cy="3188309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Poppins" pitchFamily="2" charset="77"/>
                <a:cs typeface="Poppins" pitchFamily="2" charset="77"/>
              </a:rPr>
              <a:t>Questions? Concerns?</a:t>
            </a:r>
          </a:p>
          <a:p>
            <a:r>
              <a:rPr lang="en-AU" b="1" i="1" dirty="0">
                <a:latin typeface="Poppins" pitchFamily="2" charset="77"/>
                <a:cs typeface="Poppins" pitchFamily="2" charset="77"/>
              </a:rPr>
              <a:t>and then our…</a:t>
            </a:r>
          </a:p>
          <a:p>
            <a:endParaRPr lang="en-AU" sz="3000" b="1" dirty="0">
              <a:latin typeface="Poppins" pitchFamily="2" charset="77"/>
              <a:cs typeface="Poppins" pitchFamily="2" charset="77"/>
            </a:endParaRPr>
          </a:p>
          <a:p>
            <a:endParaRPr lang="en-AU" sz="3400" b="1" dirty="0">
              <a:latin typeface="Poppins" pitchFamily="2" charset="77"/>
              <a:cs typeface="Poppins" pitchFamily="2" charset="77"/>
            </a:endParaRPr>
          </a:p>
          <a:p>
            <a:r>
              <a:rPr lang="en-AU" sz="3400" b="1" dirty="0">
                <a:latin typeface="Poppins" pitchFamily="2" charset="77"/>
                <a:cs typeface="Poppins" pitchFamily="2" charset="77"/>
              </a:rPr>
              <a:t>Technical Demo/Workshop!</a:t>
            </a:r>
          </a:p>
        </p:txBody>
      </p:sp>
    </p:spTree>
    <p:extLst>
      <p:ext uri="{BB962C8B-B14F-4D97-AF65-F5344CB8AC3E}">
        <p14:creationId xmlns:p14="http://schemas.microsoft.com/office/powerpoint/2010/main" val="282278967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537067"/>
            <a:ext cx="3997454" cy="150810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Poppins" pitchFamily="2"/>
                <a:ea typeface="Calibri"/>
                <a:cs typeface="Poppins" pitchFamily="2"/>
              </a:rPr>
              <a:t>Thank you for your 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/>
                <a:ea typeface="Calibri"/>
                <a:cs typeface="Poppins" pitchFamily="2"/>
              </a:rPr>
              <a:t>time today!</a:t>
            </a:r>
            <a:endParaRPr lang="en-US" sz="3200" b="1" i="0" u="none" strike="noStrike" kern="1200" cap="none" spc="0" baseline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Poppins" pitchFamily="2"/>
              <a:ea typeface="Calibri"/>
              <a:cs typeface="Poppins" pitchFamily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3CAC7-A412-EA98-A912-14063EB2B631}"/>
              </a:ext>
            </a:extLst>
          </p:cNvPr>
          <p:cNvSpPr txBox="1"/>
          <p:nvPr/>
        </p:nvSpPr>
        <p:spPr>
          <a:xfrm>
            <a:off x="665162" y="5150852"/>
            <a:ext cx="5504729" cy="1229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Email: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zack.brady@ranchergovernment.com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GitHub: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https://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github.com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/zackbradys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Website: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https://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ranchergovernment.com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D0471C-ADD6-E321-2F79-43BDBE86971F}"/>
              </a:ext>
            </a:extLst>
          </p:cNvPr>
          <p:cNvSpPr txBox="1"/>
          <p:nvPr/>
        </p:nvSpPr>
        <p:spPr>
          <a:xfrm>
            <a:off x="9375410" y="5487867"/>
            <a:ext cx="258080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CAGE Code: 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DUNS: 117387835</a:t>
            </a:r>
          </a:p>
        </p:txBody>
      </p:sp>
    </p:spTree>
    <p:extLst>
      <p:ext uri="{BB962C8B-B14F-4D97-AF65-F5344CB8AC3E}">
        <p14:creationId xmlns:p14="http://schemas.microsoft.com/office/powerpoint/2010/main" val="229870905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35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F15284E-4B23-A646-82F9-F6F47B63C0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1066" y="233086"/>
            <a:ext cx="9748710" cy="590931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Rancher is always Meeting You At Your Mission</a:t>
            </a:r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4721D494-20C8-E246-A249-B53B57177DCB}"/>
              </a:ext>
            </a:extLst>
          </p:cNvPr>
          <p:cNvCxnSpPr/>
          <p:nvPr/>
        </p:nvCxnSpPr>
        <p:spPr>
          <a:xfrm>
            <a:off x="1675802" y="2823566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5" name="Straight Connector 24">
            <a:extLst>
              <a:ext uri="{FF2B5EF4-FFF2-40B4-BE49-F238E27FC236}">
                <a16:creationId xmlns:a16="http://schemas.microsoft.com/office/drawing/2014/main" id="{51DA6572-826C-654B-9050-5BAF3923E4D2}"/>
              </a:ext>
            </a:extLst>
          </p:cNvPr>
          <p:cNvCxnSpPr/>
          <p:nvPr/>
        </p:nvCxnSpPr>
        <p:spPr>
          <a:xfrm>
            <a:off x="1675802" y="3666524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7" name="Straight Connector 36">
            <a:extLst>
              <a:ext uri="{FF2B5EF4-FFF2-40B4-BE49-F238E27FC236}">
                <a16:creationId xmlns:a16="http://schemas.microsoft.com/office/drawing/2014/main" id="{A8BF8232-E3AA-9C45-A0B7-BAB445FA9DC6}"/>
              </a:ext>
            </a:extLst>
          </p:cNvPr>
          <p:cNvCxnSpPr/>
          <p:nvPr/>
        </p:nvCxnSpPr>
        <p:spPr>
          <a:xfrm>
            <a:off x="1675802" y="2029437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2C12D92-FCFA-6A60-4690-39335AAEF6B3}"/>
              </a:ext>
            </a:extLst>
          </p:cNvPr>
          <p:cNvSpPr/>
          <p:nvPr/>
        </p:nvSpPr>
        <p:spPr>
          <a:xfrm>
            <a:off x="0" y="836073"/>
            <a:ext cx="12192000" cy="6021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353FF"/>
              </a:solidFill>
              <a:effectLst/>
              <a:highlight>
                <a:srgbClr val="0000FF"/>
              </a:highlight>
              <a:uLnTx/>
              <a:uFillTx/>
              <a:latin typeface="Poppins Medium"/>
              <a:ea typeface="+mn-ea"/>
              <a:cs typeface="+mn-cs"/>
            </a:endParaRPr>
          </a:p>
        </p:txBody>
      </p:sp>
      <p:sp>
        <p:nvSpPr>
          <p:cNvPr id="193" name="Slide Number Placeholder 1">
            <a:extLst>
              <a:ext uri="{FF2B5EF4-FFF2-40B4-BE49-F238E27FC236}">
                <a16:creationId xmlns:a16="http://schemas.microsoft.com/office/drawing/2014/main" id="{9D2370A3-A776-DBFE-E5FD-20F35E332B4B}"/>
              </a:ext>
            </a:extLst>
          </p:cNvPr>
          <p:cNvSpPr txBox="1">
            <a:spLocks/>
          </p:cNvSpPr>
          <p:nvPr/>
        </p:nvSpPr>
        <p:spPr>
          <a:xfrm>
            <a:off x="11179692" y="6409000"/>
            <a:ext cx="288888" cy="1231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866D8E11-A83D-46AC-BA35-C493C365AC69}" type="slidenum">
              <a:rPr lang="en-US" sz="800" smtClean="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pPr algn="r">
                <a:defRPr/>
              </a:pPr>
              <a:t>26</a:t>
            </a:fld>
            <a:endParaRPr lang="en-US" sz="800">
              <a:solidFill>
                <a:srgbClr val="000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C094162-F2EB-C9C0-419C-B9BE4C1C1226}"/>
              </a:ext>
            </a:extLst>
          </p:cNvPr>
          <p:cNvSpPr txBox="1"/>
          <p:nvPr/>
        </p:nvSpPr>
        <p:spPr>
          <a:xfrm>
            <a:off x="1914016" y="907455"/>
            <a:ext cx="1002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Platform Services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A8CD616-7770-52E0-5C66-3AFCD55A1720}"/>
              </a:ext>
            </a:extLst>
          </p:cNvPr>
          <p:cNvSpPr txBox="1"/>
          <p:nvPr/>
        </p:nvSpPr>
        <p:spPr>
          <a:xfrm>
            <a:off x="1950957" y="4270848"/>
            <a:ext cx="999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Infrastructure Services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B9E3E9E-8340-A704-308E-0D07E7B74346}"/>
              </a:ext>
            </a:extLst>
          </p:cNvPr>
          <p:cNvGrpSpPr/>
          <p:nvPr/>
        </p:nvGrpSpPr>
        <p:grpSpPr>
          <a:xfrm>
            <a:off x="6209607" y="4659989"/>
            <a:ext cx="2302150" cy="1922159"/>
            <a:chOff x="6209607" y="4659989"/>
            <a:chExt cx="2302150" cy="1922159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0EEDE796-FDE0-6626-6DC2-04783885EAA0}"/>
                </a:ext>
              </a:extLst>
            </p:cNvPr>
            <p:cNvSpPr/>
            <p:nvPr/>
          </p:nvSpPr>
          <p:spPr>
            <a:xfrm>
              <a:off x="6209607" y="4659989"/>
              <a:ext cx="2295455" cy="192215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A3CB9393-101E-B5D7-AD2A-20A7624823E2}"/>
                </a:ext>
              </a:extLst>
            </p:cNvPr>
            <p:cNvSpPr txBox="1"/>
            <p:nvPr/>
          </p:nvSpPr>
          <p:spPr>
            <a:xfrm>
              <a:off x="6222093" y="6261382"/>
              <a:ext cx="2289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Cloud</a:t>
              </a:r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49410B9B-B190-7E27-3F81-7073987E2BAB}"/>
                </a:ext>
              </a:extLst>
            </p:cNvPr>
            <p:cNvGrpSpPr/>
            <p:nvPr/>
          </p:nvGrpSpPr>
          <p:grpSpPr>
            <a:xfrm>
              <a:off x="6385421" y="5866234"/>
              <a:ext cx="1936519" cy="307777"/>
              <a:chOff x="6489174" y="5620497"/>
              <a:chExt cx="1936519" cy="307777"/>
            </a:xfrm>
          </p:grpSpPr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EA079AF-E070-CC5A-3001-E3A5909E221B}"/>
                  </a:ext>
                </a:extLst>
              </p:cNvPr>
              <p:cNvSpPr txBox="1"/>
              <p:nvPr/>
            </p:nvSpPr>
            <p:spPr>
              <a:xfrm>
                <a:off x="6489174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IaaS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EADEBAFC-FE56-24A1-01B6-86CD3DC7DC04}"/>
                  </a:ext>
                </a:extLst>
              </p:cNvPr>
              <p:cNvSpPr txBox="1"/>
              <p:nvPr/>
            </p:nvSpPr>
            <p:spPr>
              <a:xfrm>
                <a:off x="7521651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CaaS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95794441-2616-8F88-688E-49D145232145}"/>
                </a:ext>
              </a:extLst>
            </p:cNvPr>
            <p:cNvGrpSpPr/>
            <p:nvPr/>
          </p:nvGrpSpPr>
          <p:grpSpPr>
            <a:xfrm>
              <a:off x="6209607" y="4896632"/>
              <a:ext cx="2186902" cy="787200"/>
              <a:chOff x="6233718" y="4686269"/>
              <a:chExt cx="2186902" cy="787200"/>
            </a:xfrm>
          </p:grpSpPr>
          <p:pic>
            <p:nvPicPr>
              <p:cNvPr id="201" name="Picture 2">
                <a:extLst>
                  <a:ext uri="{FF2B5EF4-FFF2-40B4-BE49-F238E27FC236}">
                    <a16:creationId xmlns:a16="http://schemas.microsoft.com/office/drawing/2014/main" id="{A127E279-CD07-69B3-6821-D55782FF5A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/>
            </p:blipFill>
            <p:spPr bwMode="auto">
              <a:xfrm>
                <a:off x="6569807" y="4686269"/>
                <a:ext cx="320002" cy="360000"/>
              </a:xfrm>
              <a:prstGeom prst="rect">
                <a:avLst/>
              </a:prstGeom>
              <a:noFill/>
            </p:spPr>
          </p:pic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1BCC6151-AD77-850C-B1BC-C8458D1DF3F7}"/>
                  </a:ext>
                </a:extLst>
              </p:cNvPr>
              <p:cNvSpPr/>
              <p:nvPr/>
            </p:nvSpPr>
            <p:spPr>
              <a:xfrm>
                <a:off x="6233718" y="5069416"/>
                <a:ext cx="990781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Amazon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EKS</a:t>
                </a:r>
              </a:p>
            </p:txBody>
          </p:sp>
          <p:pic>
            <p:nvPicPr>
              <p:cNvPr id="203" name="Picture 6">
                <a:extLst>
                  <a:ext uri="{FF2B5EF4-FFF2-40B4-BE49-F238E27FC236}">
                    <a16:creationId xmlns:a16="http://schemas.microsoft.com/office/drawing/2014/main" id="{0FD210C1-BBDB-0168-539F-E7F6C56981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/>
            </p:blipFill>
            <p:spPr bwMode="auto">
              <a:xfrm>
                <a:off x="7224777" y="4695998"/>
                <a:ext cx="405374" cy="360000"/>
              </a:xfrm>
              <a:prstGeom prst="rect">
                <a:avLst/>
              </a:prstGeom>
              <a:noFill/>
            </p:spPr>
          </p:pic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EFD68B82-BFD8-D112-0A16-79721712D840}"/>
                  </a:ext>
                </a:extLst>
              </p:cNvPr>
              <p:cNvSpPr/>
              <p:nvPr/>
            </p:nvSpPr>
            <p:spPr>
              <a:xfrm>
                <a:off x="7153255" y="5067981"/>
                <a:ext cx="561723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Azure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AKS</a:t>
                </a:r>
              </a:p>
            </p:txBody>
          </p:sp>
          <p:pic>
            <p:nvPicPr>
              <p:cNvPr id="205" name="Picture 4">
                <a:extLst>
                  <a:ext uri="{FF2B5EF4-FFF2-40B4-BE49-F238E27FC236}">
                    <a16:creationId xmlns:a16="http://schemas.microsoft.com/office/drawing/2014/main" id="{927E9011-884F-BDFE-DE45-D540809022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/>
            </p:blipFill>
            <p:spPr bwMode="auto">
              <a:xfrm>
                <a:off x="7882283" y="4686269"/>
                <a:ext cx="397502" cy="360000"/>
              </a:xfrm>
              <a:prstGeom prst="rect">
                <a:avLst/>
              </a:prstGeom>
              <a:noFill/>
            </p:spPr>
          </p:pic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1F0AFC58-CA7A-EC81-8F28-B4AC3EC8F3E1}"/>
                  </a:ext>
                </a:extLst>
              </p:cNvPr>
              <p:cNvSpPr/>
              <p:nvPr/>
            </p:nvSpPr>
            <p:spPr>
              <a:xfrm>
                <a:off x="7746393" y="5073359"/>
                <a:ext cx="674227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Google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GKE</a:t>
                </a: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29CFC3B-2B63-B896-FE9A-14C3F61C5208}"/>
              </a:ext>
            </a:extLst>
          </p:cNvPr>
          <p:cNvGrpSpPr/>
          <p:nvPr/>
        </p:nvGrpSpPr>
        <p:grpSpPr>
          <a:xfrm>
            <a:off x="8671201" y="4659988"/>
            <a:ext cx="3257930" cy="1922413"/>
            <a:chOff x="8671201" y="4659988"/>
            <a:chExt cx="3257930" cy="1922413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E10452B-BE09-2EF5-B3B6-F98C5C5DD47E}"/>
                </a:ext>
              </a:extLst>
            </p:cNvPr>
            <p:cNvSpPr/>
            <p:nvPr/>
          </p:nvSpPr>
          <p:spPr>
            <a:xfrm>
              <a:off x="8671201" y="4659988"/>
              <a:ext cx="3257930" cy="1922413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1AEA416-3CA1-62F3-5EDD-83508902A317}"/>
                </a:ext>
              </a:extLst>
            </p:cNvPr>
            <p:cNvSpPr txBox="1"/>
            <p:nvPr/>
          </p:nvSpPr>
          <p:spPr>
            <a:xfrm>
              <a:off x="8680876" y="6255111"/>
              <a:ext cx="32482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Edge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A930E51-3931-2DAE-1D6D-2EB0238B6211}"/>
                </a:ext>
              </a:extLst>
            </p:cNvPr>
            <p:cNvSpPr txBox="1"/>
            <p:nvPr/>
          </p:nvSpPr>
          <p:spPr>
            <a:xfrm>
              <a:off x="9247345" y="5369534"/>
              <a:ext cx="1117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SLE Micro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+mn-ea"/>
                <a:cs typeface="+mn-cs"/>
              </a:endParaRP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90FBE394-4A71-9ABD-6232-6ACABA0E6C0E}"/>
                </a:ext>
              </a:extLst>
            </p:cNvPr>
            <p:cNvGrpSpPr/>
            <p:nvPr/>
          </p:nvGrpSpPr>
          <p:grpSpPr>
            <a:xfrm>
              <a:off x="9025278" y="5866234"/>
              <a:ext cx="2576623" cy="307779"/>
              <a:chOff x="8936450" y="5585094"/>
              <a:chExt cx="2576623" cy="307779"/>
            </a:xfrm>
          </p:grpSpPr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C3C787CC-73BB-07EE-BB57-A714AF1F1386}"/>
                  </a:ext>
                </a:extLst>
              </p:cNvPr>
              <p:cNvSpPr txBox="1"/>
              <p:nvPr/>
            </p:nvSpPr>
            <p:spPr>
              <a:xfrm>
                <a:off x="8936450" y="5585096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C129CB4F-A408-5FEF-8B33-B21838827728}"/>
                  </a:ext>
                </a:extLst>
              </p:cNvPr>
              <p:cNvSpPr txBox="1"/>
              <p:nvPr/>
            </p:nvSpPr>
            <p:spPr>
              <a:xfrm>
                <a:off x="9948919" y="5585094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Device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CF5DD74D-DAEB-5A0A-DA73-7B79785F420C}"/>
                  </a:ext>
                </a:extLst>
              </p:cNvPr>
              <p:cNvSpPr txBox="1"/>
              <p:nvPr/>
            </p:nvSpPr>
            <p:spPr>
              <a:xfrm>
                <a:off x="10960443" y="5585095"/>
                <a:ext cx="552630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pic>
          <p:nvPicPr>
            <p:cNvPr id="214" name="Picture 21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E0713F2-A217-FB7A-DC71-34EE1928C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6270" y="4851408"/>
              <a:ext cx="986400" cy="381499"/>
            </a:xfrm>
            <a:prstGeom prst="rect">
              <a:avLst/>
            </a:prstGeom>
            <a:noFill/>
          </p:spPr>
        </p:pic>
        <p:pic>
          <p:nvPicPr>
            <p:cNvPr id="215" name="Picture 214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E0AFED84-1A0D-2FD1-2C3C-5DBE81ECC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0702" y="5337191"/>
              <a:ext cx="599068" cy="338867"/>
            </a:xfrm>
            <a:prstGeom prst="rect">
              <a:avLst/>
            </a:prstGeom>
          </p:spPr>
        </p:pic>
        <p:pic>
          <p:nvPicPr>
            <p:cNvPr id="216" name="Picture 2">
              <a:extLst>
                <a:ext uri="{FF2B5EF4-FFF2-40B4-BE49-F238E27FC236}">
                  <a16:creationId xmlns:a16="http://schemas.microsoft.com/office/drawing/2014/main" id="{3EB134DB-03F6-DACE-4265-4C7417BB8B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4487" y="5369534"/>
              <a:ext cx="1117669" cy="285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5AA35BB-5955-85E7-0FB1-286646CF98CE}"/>
              </a:ext>
            </a:extLst>
          </p:cNvPr>
          <p:cNvGrpSpPr/>
          <p:nvPr/>
        </p:nvGrpSpPr>
        <p:grpSpPr>
          <a:xfrm>
            <a:off x="1914017" y="1288573"/>
            <a:ext cx="8058609" cy="2900272"/>
            <a:chOff x="1914017" y="1288573"/>
            <a:chExt cx="8058609" cy="2900272"/>
          </a:xfrm>
        </p:grpSpPr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3F68428E-CAA5-8612-FBD9-F6B7B7C8F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1807" y="2475696"/>
              <a:ext cx="616294" cy="206325"/>
            </a:xfrm>
            <a:prstGeom prst="rect">
              <a:avLst/>
            </a:prstGeom>
          </p:spPr>
        </p:pic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F8250708-45A4-83B3-BF13-6BE17FAEBE61}"/>
                </a:ext>
              </a:extLst>
            </p:cNvPr>
            <p:cNvGrpSpPr/>
            <p:nvPr/>
          </p:nvGrpSpPr>
          <p:grpSpPr>
            <a:xfrm>
              <a:off x="1914017" y="1288573"/>
              <a:ext cx="8058609" cy="2900272"/>
              <a:chOff x="1914017" y="1244505"/>
              <a:chExt cx="8058609" cy="2900272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C79A5698-1CBC-15BF-9DFC-9A688E64FE0E}"/>
                  </a:ext>
                </a:extLst>
              </p:cNvPr>
              <p:cNvSpPr/>
              <p:nvPr/>
            </p:nvSpPr>
            <p:spPr>
              <a:xfrm>
                <a:off x="1914017" y="1244505"/>
                <a:ext cx="8058609" cy="2900272"/>
              </a:xfrm>
              <a:prstGeom prst="rect">
                <a:avLst/>
              </a:prstGeom>
              <a:solidFill>
                <a:srgbClr val="2353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135B74F9-FE29-D61E-BA15-6270CC7095E4}"/>
                  </a:ext>
                </a:extLst>
              </p:cNvPr>
              <p:cNvGrpSpPr/>
              <p:nvPr/>
            </p:nvGrpSpPr>
            <p:grpSpPr>
              <a:xfrm>
                <a:off x="2624173" y="1320686"/>
                <a:ext cx="7295812" cy="307777"/>
                <a:chOff x="2453290" y="1299430"/>
                <a:chExt cx="7295812" cy="307777"/>
              </a:xfrm>
            </p:grpSpPr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5D1B46B4-6143-C86F-72BF-658F5A883341}"/>
                    </a:ext>
                  </a:extLst>
                </p:cNvPr>
                <p:cNvSpPr txBox="1"/>
                <p:nvPr/>
              </p:nvSpPr>
              <p:spPr>
                <a:xfrm>
                  <a:off x="3992808" y="1299430"/>
                  <a:ext cx="575629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Medium"/>
                      <a:ea typeface="+mn-ea"/>
                      <a:cs typeface="+mn-cs"/>
                    </a:rPr>
                    <a:t>- Multi-Cluster &amp; Multi-Cloud Kubernetes Management</a:t>
                  </a:r>
                </a:p>
              </p:txBody>
            </p:sp>
            <p:pic>
              <p:nvPicPr>
                <p:cNvPr id="258" name="Picture 257">
                  <a:extLst>
                    <a:ext uri="{FF2B5EF4-FFF2-40B4-BE49-F238E27FC236}">
                      <a16:creationId xmlns:a16="http://schemas.microsoft.com/office/drawing/2014/main" id="{5C57E4FE-9078-6BBB-7576-42E4D8098B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b="36873"/>
                <a:stretch/>
              </p:blipFill>
              <p:spPr>
                <a:xfrm>
                  <a:off x="2453290" y="1313758"/>
                  <a:ext cx="837123" cy="267397"/>
                </a:xfrm>
                <a:prstGeom prst="rect">
                  <a:avLst/>
                </a:prstGeom>
              </p:spPr>
            </p:pic>
            <p:pic>
              <p:nvPicPr>
                <p:cNvPr id="259" name="Picture 258">
                  <a:extLst>
                    <a:ext uri="{FF2B5EF4-FFF2-40B4-BE49-F238E27FC236}">
                      <a16:creationId xmlns:a16="http://schemas.microsoft.com/office/drawing/2014/main" id="{3A8F074D-F39C-5ECD-772C-5F706EFEBB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58096"/>
                <a:stretch/>
              </p:blipFill>
              <p:spPr>
                <a:xfrm>
                  <a:off x="3195116" y="1336426"/>
                  <a:ext cx="837123" cy="177499"/>
                </a:xfrm>
                <a:prstGeom prst="rect">
                  <a:avLst/>
                </a:prstGeom>
              </p:spPr>
            </p:pic>
          </p:grp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70344F7B-4F0D-5416-626A-91189504E757}"/>
                  </a:ext>
                </a:extLst>
              </p:cNvPr>
              <p:cNvSpPr/>
              <p:nvPr/>
            </p:nvSpPr>
            <p:spPr>
              <a:xfrm>
                <a:off x="2030444" y="1690288"/>
                <a:ext cx="2688878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Authentication</a:t>
                </a:r>
              </a:p>
            </p:txBody>
          </p:sp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B8217AC9-9B3D-4522-0A9B-0F632D712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22370" y="2007990"/>
                <a:ext cx="1320504" cy="323102"/>
              </a:xfrm>
              <a:prstGeom prst="rect">
                <a:avLst/>
              </a:prstGeom>
            </p:spPr>
          </p:pic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42E8FD67-3915-DAAA-E29D-E24E62A92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39169" y="2519540"/>
                <a:ext cx="670981" cy="162897"/>
              </a:xfrm>
              <a:prstGeom prst="rect">
                <a:avLst/>
              </a:prstGeom>
            </p:spPr>
          </p:pic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3E17DDC0-828D-3D0C-39B3-9C540CBCEA1C}"/>
                  </a:ext>
                </a:extLst>
              </p:cNvPr>
              <p:cNvGrpSpPr/>
              <p:nvPr/>
            </p:nvGrpSpPr>
            <p:grpSpPr>
              <a:xfrm>
                <a:off x="3804321" y="2541886"/>
                <a:ext cx="6049317" cy="690377"/>
                <a:chOff x="3820070" y="2374461"/>
                <a:chExt cx="6049317" cy="690377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35AB91D5-9148-1686-EEEB-3D4BF332794D}"/>
                    </a:ext>
                  </a:extLst>
                </p:cNvPr>
                <p:cNvSpPr/>
                <p:nvPr/>
              </p:nvSpPr>
              <p:spPr>
                <a:xfrm>
                  <a:off x="3820070" y="2374461"/>
                  <a:ext cx="342243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Policy Enforcement &amp; Governance</a:t>
                  </a:r>
                </a:p>
              </p:txBody>
            </p:sp>
            <p:sp>
              <p:nvSpPr>
                <p:cNvPr id="253" name="Rounded Rectangle 72">
                  <a:extLst>
                    <a:ext uri="{FF2B5EF4-FFF2-40B4-BE49-F238E27FC236}">
                      <a16:creationId xmlns:a16="http://schemas.microsoft.com/office/drawing/2014/main" id="{75B2B093-E283-B946-519D-EA08060062CE}"/>
                    </a:ext>
                  </a:extLst>
                </p:cNvPr>
                <p:cNvSpPr/>
                <p:nvPr/>
              </p:nvSpPr>
              <p:spPr>
                <a:xfrm>
                  <a:off x="3883088" y="2653779"/>
                  <a:ext cx="1422491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Centralized Audit &amp; CIS Benchmarking</a:t>
                  </a:r>
                </a:p>
              </p:txBody>
            </p:sp>
            <p:sp>
              <p:nvSpPr>
                <p:cNvPr id="254" name="Rounded Rectangle 73">
                  <a:extLst>
                    <a:ext uri="{FF2B5EF4-FFF2-40B4-BE49-F238E27FC236}">
                      <a16:creationId xmlns:a16="http://schemas.microsoft.com/office/drawing/2014/main" id="{D8961CD5-652B-48F5-244E-1E2AFE2C3E4F}"/>
                    </a:ext>
                  </a:extLst>
                </p:cNvPr>
                <p:cNvSpPr/>
                <p:nvPr/>
              </p:nvSpPr>
              <p:spPr>
                <a:xfrm>
                  <a:off x="5442699" y="266302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AIOps, Monitoring &amp; Logging</a:t>
                  </a:r>
                </a:p>
              </p:txBody>
            </p:sp>
            <p:sp>
              <p:nvSpPr>
                <p:cNvPr id="255" name="Rounded Rectangle 74">
                  <a:extLst>
                    <a:ext uri="{FF2B5EF4-FFF2-40B4-BE49-F238E27FC236}">
                      <a16:creationId xmlns:a16="http://schemas.microsoft.com/office/drawing/2014/main" id="{F9B9CC67-7A24-2B4F-7BF8-8696A8811F73}"/>
                    </a:ext>
                  </a:extLst>
                </p:cNvPr>
                <p:cNvSpPr/>
                <p:nvPr/>
              </p:nvSpPr>
              <p:spPr>
                <a:xfrm>
                  <a:off x="8446897" y="2664728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OPA &amp; KubeWarden</a:t>
                  </a:r>
                </a:p>
              </p:txBody>
            </p:sp>
            <p:sp>
              <p:nvSpPr>
                <p:cNvPr id="256" name="Rounded Rectangle 75">
                  <a:extLst>
                    <a:ext uri="{FF2B5EF4-FFF2-40B4-BE49-F238E27FC236}">
                      <a16:creationId xmlns:a16="http://schemas.microsoft.com/office/drawing/2014/main" id="{200D59F0-D59B-F83F-9589-A4A4BF7FB0A5}"/>
                    </a:ext>
                  </a:extLst>
                </p:cNvPr>
                <p:cNvSpPr/>
                <p:nvPr/>
              </p:nvSpPr>
              <p:spPr>
                <a:xfrm>
                  <a:off x="6973510" y="266306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RBAC, Pod &amp; Network Policies</a:t>
                  </a:r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74461943-820E-F37B-2AF7-3B9087247645}"/>
                  </a:ext>
                </a:extLst>
              </p:cNvPr>
              <p:cNvGrpSpPr/>
              <p:nvPr/>
            </p:nvGrpSpPr>
            <p:grpSpPr>
              <a:xfrm>
                <a:off x="1950957" y="3337716"/>
                <a:ext cx="7910175" cy="681931"/>
                <a:chOff x="1960806" y="3138741"/>
                <a:chExt cx="7910175" cy="681931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2E9AC6A4-CC25-15C8-6A1A-1197505DA0C8}"/>
                    </a:ext>
                  </a:extLst>
                </p:cNvPr>
                <p:cNvSpPr/>
                <p:nvPr/>
              </p:nvSpPr>
              <p:spPr>
                <a:xfrm>
                  <a:off x="1960806" y="3138741"/>
                  <a:ext cx="626224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Simplified Cluster Operations &amp; Infrastructure Management</a:t>
                  </a:r>
                </a:p>
              </p:txBody>
            </p:sp>
            <p:sp>
              <p:nvSpPr>
                <p:cNvPr id="247" name="Rounded Rectangle 68">
                  <a:extLst>
                    <a:ext uri="{FF2B5EF4-FFF2-40B4-BE49-F238E27FC236}">
                      <a16:creationId xmlns:a16="http://schemas.microsoft.com/office/drawing/2014/main" id="{B4B42231-D746-5B8D-7998-154BDB007E3F}"/>
                    </a:ext>
                  </a:extLst>
                </p:cNvPr>
                <p:cNvSpPr/>
                <p:nvPr/>
              </p:nvSpPr>
              <p:spPr>
                <a:xfrm>
                  <a:off x="3651151" y="3420562"/>
                  <a:ext cx="1436539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K8S Versioning &amp; GitOps CD</a:t>
                  </a:r>
                </a:p>
              </p:txBody>
            </p:sp>
            <p:sp>
              <p:nvSpPr>
                <p:cNvPr id="248" name="Rounded Rectangle 69">
                  <a:extLst>
                    <a:ext uri="{FF2B5EF4-FFF2-40B4-BE49-F238E27FC236}">
                      <a16:creationId xmlns:a16="http://schemas.microsoft.com/office/drawing/2014/main" id="{E2E61153-D676-2FD8-5642-D91F88838DBA}"/>
                    </a:ext>
                  </a:extLst>
                </p:cNvPr>
                <p:cNvSpPr/>
                <p:nvPr/>
              </p:nvSpPr>
              <p:spPr>
                <a:xfrm>
                  <a:off x="5174983" y="3409914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 Cluster Templates &amp; Config Enforcement</a:t>
                  </a:r>
                </a:p>
              </p:txBody>
            </p:sp>
            <p:sp>
              <p:nvSpPr>
                <p:cNvPr id="249" name="Rounded Rectangle 70">
                  <a:extLst>
                    <a:ext uri="{FF2B5EF4-FFF2-40B4-BE49-F238E27FC236}">
                      <a16:creationId xmlns:a16="http://schemas.microsoft.com/office/drawing/2014/main" id="{E8710340-D276-985F-F5E7-09FFB0298AC5}"/>
                    </a:ext>
                  </a:extLst>
                </p:cNvPr>
                <p:cNvSpPr/>
                <p:nvPr/>
              </p:nvSpPr>
              <p:spPr>
                <a:xfrm>
                  <a:off x="6699629" y="3414683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Rancher Hosted</a:t>
                  </a:r>
                </a:p>
              </p:txBody>
            </p:sp>
            <p:sp>
              <p:nvSpPr>
                <p:cNvPr id="250" name="Rounded Rectangle 71">
                  <a:extLst>
                    <a:ext uri="{FF2B5EF4-FFF2-40B4-BE49-F238E27FC236}">
                      <a16:creationId xmlns:a16="http://schemas.microsoft.com/office/drawing/2014/main" id="{26A00F57-596E-3B89-2086-A35C1A4178FC}"/>
                    </a:ext>
                  </a:extLst>
                </p:cNvPr>
                <p:cNvSpPr/>
                <p:nvPr/>
              </p:nvSpPr>
              <p:spPr>
                <a:xfrm>
                  <a:off x="2035999" y="3417317"/>
                  <a:ext cx="151294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Cluster Provisioning &amp; Lifecycle Management</a:t>
                  </a:r>
                </a:p>
              </p:txBody>
            </p:sp>
            <p:sp>
              <p:nvSpPr>
                <p:cNvPr id="251" name="Rounded Rectangle 71">
                  <a:extLst>
                    <a:ext uri="{FF2B5EF4-FFF2-40B4-BE49-F238E27FC236}">
                      <a16:creationId xmlns:a16="http://schemas.microsoft.com/office/drawing/2014/main" id="{E6F4208D-8769-9A2E-E348-9F81D68B5B8F}"/>
                    </a:ext>
                  </a:extLst>
                </p:cNvPr>
                <p:cNvSpPr/>
                <p:nvPr/>
              </p:nvSpPr>
              <p:spPr>
                <a:xfrm>
                  <a:off x="8243147" y="3414683"/>
                  <a:ext cx="162783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Virtual Machine &amp; 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OS Management</a:t>
                  </a:r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2C1D7750-D251-9B59-F817-0D3426965147}"/>
                  </a:ext>
                </a:extLst>
              </p:cNvPr>
              <p:cNvGrpSpPr/>
              <p:nvPr/>
            </p:nvGrpSpPr>
            <p:grpSpPr>
              <a:xfrm>
                <a:off x="3802747" y="1691894"/>
                <a:ext cx="6049317" cy="675337"/>
                <a:chOff x="3818826" y="1514775"/>
                <a:chExt cx="6049317" cy="675337"/>
              </a:xfrm>
            </p:grpSpPr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EA3F4708-F22D-1E3A-F463-6535095003DF}"/>
                    </a:ext>
                  </a:extLst>
                </p:cNvPr>
                <p:cNvGrpSpPr/>
                <p:nvPr/>
              </p:nvGrpSpPr>
              <p:grpSpPr>
                <a:xfrm>
                  <a:off x="5404469" y="1778217"/>
                  <a:ext cx="1421673" cy="400110"/>
                  <a:chOff x="4319962" y="1712006"/>
                  <a:chExt cx="1421673" cy="400110"/>
                </a:xfrm>
              </p:grpSpPr>
              <p:sp>
                <p:nvSpPr>
                  <p:cNvPr id="244" name="Rounded Rectangle 77">
                    <a:extLst>
                      <a:ext uri="{FF2B5EF4-FFF2-40B4-BE49-F238E27FC236}">
                        <a16:creationId xmlns:a16="http://schemas.microsoft.com/office/drawing/2014/main" id="{66EB3FF4-FB67-2A0A-4281-A880E23BA614}"/>
                      </a:ext>
                    </a:extLst>
                  </p:cNvPr>
                  <p:cNvSpPr/>
                  <p:nvPr/>
                </p:nvSpPr>
                <p:spPr>
                  <a:xfrm>
                    <a:off x="4319962" y="1712006"/>
                    <a:ext cx="1421673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Monitoring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&amp; Alerts</a:t>
                    </a:r>
                  </a:p>
                </p:txBody>
              </p:sp>
              <p:pic>
                <p:nvPicPr>
                  <p:cNvPr id="245" name="Picture 244" descr="Logo, icon&#10;&#10;Description automatically generated">
                    <a:extLst>
                      <a:ext uri="{FF2B5EF4-FFF2-40B4-BE49-F238E27FC236}">
                        <a16:creationId xmlns:a16="http://schemas.microsoft.com/office/drawing/2014/main" id="{D9AA9538-57F6-99E0-1F77-2494F8A1B3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351719" y="1767311"/>
                    <a:ext cx="304753" cy="30475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6" name="Rounded Rectangle 79">
                  <a:extLst>
                    <a:ext uri="{FF2B5EF4-FFF2-40B4-BE49-F238E27FC236}">
                      <a16:creationId xmlns:a16="http://schemas.microsoft.com/office/drawing/2014/main" id="{E6681480-8EC7-163C-CB70-EE9F21BADC03}"/>
                    </a:ext>
                  </a:extLst>
                </p:cNvPr>
                <p:cNvSpPr/>
                <p:nvPr/>
              </p:nvSpPr>
              <p:spPr>
                <a:xfrm>
                  <a:off x="6943383" y="1769504"/>
                  <a:ext cx="1421673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Persistent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Storage</a:t>
                  </a:r>
                </a:p>
              </p:txBody>
            </p:sp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C40D97DC-8E38-57A3-C4ED-CFC158F37282}"/>
                    </a:ext>
                  </a:extLst>
                </p:cNvPr>
                <p:cNvGrpSpPr/>
                <p:nvPr/>
              </p:nvGrpSpPr>
              <p:grpSpPr>
                <a:xfrm>
                  <a:off x="3868770" y="1790002"/>
                  <a:ext cx="1420001" cy="400110"/>
                  <a:chOff x="2394318" y="1713611"/>
                  <a:chExt cx="1420001" cy="400110"/>
                </a:xfrm>
              </p:grpSpPr>
              <p:sp>
                <p:nvSpPr>
                  <p:cNvPr id="242" name="Rounded Rectangle 76">
                    <a:extLst>
                      <a:ext uri="{FF2B5EF4-FFF2-40B4-BE49-F238E27FC236}">
                        <a16:creationId xmlns:a16="http://schemas.microsoft.com/office/drawing/2014/main" id="{66030264-FAA1-3F99-EE50-9CA4152C6335}"/>
                      </a:ext>
                    </a:extLst>
                  </p:cNvPr>
                  <p:cNvSpPr/>
                  <p:nvPr/>
                </p:nvSpPr>
                <p:spPr>
                  <a:xfrm>
                    <a:off x="2394318" y="1713611"/>
                    <a:ext cx="1420001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App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Catalog</a:t>
                    </a:r>
                  </a:p>
                </p:txBody>
              </p:sp>
              <p:pic>
                <p:nvPicPr>
                  <p:cNvPr id="243" name="Graphic 46">
                    <a:extLst>
                      <a:ext uri="{FF2B5EF4-FFF2-40B4-BE49-F238E27FC236}">
                        <a16:creationId xmlns:a16="http://schemas.microsoft.com/office/drawing/2014/main" id="{754A25C0-B638-A1CB-BFEE-BC1C975237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rcRect/>
                  <a:stretch/>
                </p:blipFill>
                <p:spPr>
                  <a:xfrm>
                    <a:off x="3395818" y="1749779"/>
                    <a:ext cx="311707" cy="32360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8" name="Group 237">
                  <a:extLst>
                    <a:ext uri="{FF2B5EF4-FFF2-40B4-BE49-F238E27FC236}">
                      <a16:creationId xmlns:a16="http://schemas.microsoft.com/office/drawing/2014/main" id="{88094937-C140-F74F-AFFD-446A71A5BA0A}"/>
                    </a:ext>
                  </a:extLst>
                </p:cNvPr>
                <p:cNvGrpSpPr/>
                <p:nvPr/>
              </p:nvGrpSpPr>
              <p:grpSpPr>
                <a:xfrm>
                  <a:off x="8448141" y="1763881"/>
                  <a:ext cx="1420002" cy="400110"/>
                  <a:chOff x="8323659" y="1830179"/>
                  <a:chExt cx="1420002" cy="400110"/>
                </a:xfrm>
              </p:grpSpPr>
              <p:sp>
                <p:nvSpPr>
                  <p:cNvPr id="240" name="Rounded Rectangle 83">
                    <a:extLst>
                      <a:ext uri="{FF2B5EF4-FFF2-40B4-BE49-F238E27FC236}">
                        <a16:creationId xmlns:a16="http://schemas.microsoft.com/office/drawing/2014/main" id="{6D612607-AE95-E7DB-AE00-3E8F6FC0BD09}"/>
                      </a:ext>
                    </a:extLst>
                  </p:cNvPr>
                  <p:cNvSpPr/>
                  <p:nvPr/>
                </p:nvSpPr>
                <p:spPr>
                  <a:xfrm>
                    <a:off x="8323659" y="1830179"/>
                    <a:ext cx="1420002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Service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Mesh</a:t>
                    </a:r>
                  </a:p>
                </p:txBody>
              </p:sp>
              <p:pic>
                <p:nvPicPr>
                  <p:cNvPr id="241" name="Picture 240">
                    <a:extLst>
                      <a:ext uri="{FF2B5EF4-FFF2-40B4-BE49-F238E27FC236}">
                        <a16:creationId xmlns:a16="http://schemas.microsoft.com/office/drawing/2014/main" id="{4F23B6D4-D52F-1FA2-AF54-9787FD77A8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64902" y="1879697"/>
                    <a:ext cx="565409" cy="29448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C8C67656-C519-018B-21D4-8414D2F63C52}"/>
                    </a:ext>
                  </a:extLst>
                </p:cNvPr>
                <p:cNvSpPr/>
                <p:nvPr/>
              </p:nvSpPr>
              <p:spPr>
                <a:xfrm>
                  <a:off x="3818826" y="1514775"/>
                  <a:ext cx="4138064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App Catalog, Observability, Storage &amp; Networking</a:t>
                  </a:r>
                </a:p>
              </p:txBody>
            </p:sp>
          </p:grp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C6A41A42-820E-EAF9-DB44-29020F104163}"/>
                  </a:ext>
                </a:extLst>
              </p:cNvPr>
              <p:cNvSpPr txBox="1"/>
              <p:nvPr/>
            </p:nvSpPr>
            <p:spPr>
              <a:xfrm>
                <a:off x="2975400" y="2854859"/>
                <a:ext cx="784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LDAP</a:t>
                </a:r>
              </a:p>
            </p:txBody>
          </p:sp>
          <p:pic>
            <p:nvPicPr>
              <p:cNvPr id="234" name="Picture 233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46C286D2-803F-1C4C-98CA-31B9273932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2370" y="2929570"/>
                <a:ext cx="867536" cy="213992"/>
              </a:xfrm>
              <a:prstGeom prst="rect">
                <a:avLst/>
              </a:prstGeom>
            </p:spPr>
          </p:pic>
        </p:grpSp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B24DDF32-6A23-DB4A-E43C-FC550DC33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0082" y="2517996"/>
              <a:ext cx="616294" cy="206325"/>
            </a:xfrm>
            <a:prstGeom prst="rect">
              <a:avLst/>
            </a:prstGeom>
          </p:spPr>
        </p:pic>
        <p:pic>
          <p:nvPicPr>
            <p:cNvPr id="224" name="Graphic 223">
              <a:extLst>
                <a:ext uri="{FF2B5EF4-FFF2-40B4-BE49-F238E27FC236}">
                  <a16:creationId xmlns:a16="http://schemas.microsoft.com/office/drawing/2014/main" id="{21D9274E-E20F-560F-4CCF-A2AB3F8A0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t="22230" r="69601" b="23817"/>
            <a:stretch/>
          </p:blipFill>
          <p:spPr>
            <a:xfrm>
              <a:off x="7818013" y="2026410"/>
              <a:ext cx="477819" cy="339208"/>
            </a:xfrm>
            <a:prstGeom prst="rect">
              <a:avLst/>
            </a:prstGeom>
          </p:spPr>
        </p:pic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6ED14491-4866-F0B8-447B-E51A9E7E9142}"/>
              </a:ext>
            </a:extLst>
          </p:cNvPr>
          <p:cNvGrpSpPr/>
          <p:nvPr/>
        </p:nvGrpSpPr>
        <p:grpSpPr>
          <a:xfrm>
            <a:off x="230691" y="1016670"/>
            <a:ext cx="1471148" cy="5572925"/>
            <a:chOff x="230691" y="1016670"/>
            <a:chExt cx="1471148" cy="5572925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D23C9787-9DCE-7603-0813-F3C3F12794D2}"/>
                </a:ext>
              </a:extLst>
            </p:cNvPr>
            <p:cNvGrpSpPr/>
            <p:nvPr/>
          </p:nvGrpSpPr>
          <p:grpSpPr>
            <a:xfrm>
              <a:off x="230691" y="1016670"/>
              <a:ext cx="1471148" cy="5572925"/>
              <a:chOff x="600855" y="836074"/>
              <a:chExt cx="1471148" cy="5572925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BB537026-7601-CA6D-6E27-88B66BBC8CF6}"/>
                  </a:ext>
                </a:extLst>
              </p:cNvPr>
              <p:cNvSpPr/>
              <p:nvPr/>
            </p:nvSpPr>
            <p:spPr>
              <a:xfrm>
                <a:off x="600855" y="836074"/>
                <a:ext cx="1471148" cy="5572925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1B0A1542-8F1D-24D5-18E4-151D7588E4AE}"/>
                  </a:ext>
                </a:extLst>
              </p:cNvPr>
              <p:cNvSpPr txBox="1"/>
              <p:nvPr/>
            </p:nvSpPr>
            <p:spPr>
              <a:xfrm>
                <a:off x="600855" y="990036"/>
                <a:ext cx="1471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Security</a:t>
                </a:r>
              </a:p>
            </p:txBody>
          </p:sp>
          <p:pic>
            <p:nvPicPr>
              <p:cNvPr id="269" name="Picture 268" descr="A black and white sign&#10;&#10;Description automatically generated with low confidence">
                <a:extLst>
                  <a:ext uri="{FF2B5EF4-FFF2-40B4-BE49-F238E27FC236}">
                    <a16:creationId xmlns:a16="http://schemas.microsoft.com/office/drawing/2014/main" id="{F67D97D4-82B1-DFF6-CABF-E8BB4CBA0D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5761" b="-2514"/>
              <a:stretch/>
            </p:blipFill>
            <p:spPr>
              <a:xfrm>
                <a:off x="685921" y="1553760"/>
                <a:ext cx="1322915" cy="30333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62" name="Rounded Rectangle 71">
              <a:extLst>
                <a:ext uri="{FF2B5EF4-FFF2-40B4-BE49-F238E27FC236}">
                  <a16:creationId xmlns:a16="http://schemas.microsoft.com/office/drawing/2014/main" id="{74523AD8-C699-71D0-3A7F-69126FDE5B34}"/>
                </a:ext>
              </a:extLst>
            </p:cNvPr>
            <p:cNvSpPr/>
            <p:nvPr/>
          </p:nvSpPr>
          <p:spPr>
            <a:xfrm>
              <a:off x="325451" y="231595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Compliance &amp; 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SUSE Linux Scans</a:t>
              </a:r>
            </a:p>
          </p:txBody>
        </p:sp>
        <p:sp>
          <p:nvSpPr>
            <p:cNvPr id="263" name="Rounded Rectangle 71">
              <a:extLst>
                <a:ext uri="{FF2B5EF4-FFF2-40B4-BE49-F238E27FC236}">
                  <a16:creationId xmlns:a16="http://schemas.microsoft.com/office/drawing/2014/main" id="{46D0099E-C5FF-1B70-60E7-69F473A7B7DF}"/>
                </a:ext>
              </a:extLst>
            </p:cNvPr>
            <p:cNvSpPr/>
            <p:nvPr/>
          </p:nvSpPr>
          <p:spPr>
            <a:xfrm>
              <a:off x="332309" y="318763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Pipeline Security Automation</a:t>
              </a:r>
            </a:p>
          </p:txBody>
        </p:sp>
        <p:sp>
          <p:nvSpPr>
            <p:cNvPr id="264" name="Rounded Rectangle 71">
              <a:extLst>
                <a:ext uri="{FF2B5EF4-FFF2-40B4-BE49-F238E27FC236}">
                  <a16:creationId xmlns:a16="http://schemas.microsoft.com/office/drawing/2014/main" id="{6615E700-EA6A-1891-4F44-A822CB5EAA3A}"/>
                </a:ext>
              </a:extLst>
            </p:cNvPr>
            <p:cNvSpPr/>
            <p:nvPr/>
          </p:nvSpPr>
          <p:spPr>
            <a:xfrm>
              <a:off x="315717" y="4073475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Zero-Trust Controls &amp; File Protection</a:t>
              </a:r>
            </a:p>
          </p:txBody>
        </p:sp>
        <p:sp>
          <p:nvSpPr>
            <p:cNvPr id="265" name="Rounded Rectangle 71">
              <a:extLst>
                <a:ext uri="{FF2B5EF4-FFF2-40B4-BE49-F238E27FC236}">
                  <a16:creationId xmlns:a16="http://schemas.microsoft.com/office/drawing/2014/main" id="{1A16AD66-D096-CB02-5E80-B3153A1C3684}"/>
                </a:ext>
              </a:extLst>
            </p:cNvPr>
            <p:cNvSpPr/>
            <p:nvPr/>
          </p:nvSpPr>
          <p:spPr>
            <a:xfrm>
              <a:off x="325452" y="6018059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Automated Protection Modes</a:t>
              </a:r>
            </a:p>
          </p:txBody>
        </p:sp>
        <p:sp>
          <p:nvSpPr>
            <p:cNvPr id="266" name="Rounded Rectangle 71">
              <a:extLst>
                <a:ext uri="{FF2B5EF4-FFF2-40B4-BE49-F238E27FC236}">
                  <a16:creationId xmlns:a16="http://schemas.microsoft.com/office/drawing/2014/main" id="{D91D7FC9-1C94-768C-1B14-55C6A3D63519}"/>
                </a:ext>
              </a:extLst>
            </p:cNvPr>
            <p:cNvSpPr/>
            <p:nvPr/>
          </p:nvSpPr>
          <p:spPr>
            <a:xfrm>
              <a:off x="325450" y="5066306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Advanced Network Security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F78D6B-E5B3-711F-0A7B-035B9F62DE0A}"/>
              </a:ext>
            </a:extLst>
          </p:cNvPr>
          <p:cNvGrpSpPr/>
          <p:nvPr/>
        </p:nvGrpSpPr>
        <p:grpSpPr>
          <a:xfrm>
            <a:off x="1932530" y="4663193"/>
            <a:ext cx="4091675" cy="1917039"/>
            <a:chOff x="1932530" y="4663193"/>
            <a:chExt cx="4091675" cy="1917039"/>
          </a:xfrm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A740551A-1E0D-EBAF-D88B-564CF946C5AC}"/>
                </a:ext>
              </a:extLst>
            </p:cNvPr>
            <p:cNvSpPr/>
            <p:nvPr/>
          </p:nvSpPr>
          <p:spPr>
            <a:xfrm>
              <a:off x="1932530" y="4663193"/>
              <a:ext cx="4080411" cy="191703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3715EC12-4D4F-9276-EF41-F7707257C3B6}"/>
                </a:ext>
              </a:extLst>
            </p:cNvPr>
            <p:cNvSpPr txBox="1"/>
            <p:nvPr/>
          </p:nvSpPr>
          <p:spPr>
            <a:xfrm>
              <a:off x="1932530" y="6264281"/>
              <a:ext cx="40765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On-prem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913691B4-77AB-FA9A-9961-DB858832109F}"/>
                </a:ext>
              </a:extLst>
            </p:cNvPr>
            <p:cNvGrpSpPr/>
            <p:nvPr/>
          </p:nvGrpSpPr>
          <p:grpSpPr>
            <a:xfrm>
              <a:off x="2482845" y="5830093"/>
              <a:ext cx="2969991" cy="315174"/>
              <a:chOff x="2655019" y="5620497"/>
              <a:chExt cx="2969991" cy="315174"/>
            </a:xfrm>
          </p:grpSpPr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3F53AC3F-93A9-9662-A636-1E0CD6A1776B}"/>
                  </a:ext>
                </a:extLst>
              </p:cNvPr>
              <p:cNvSpPr txBox="1"/>
              <p:nvPr/>
            </p:nvSpPr>
            <p:spPr>
              <a:xfrm>
                <a:off x="2655019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B52D755C-E79B-0D7B-E7F0-2BCE7DF47425}"/>
                  </a:ext>
                </a:extLst>
              </p:cNvPr>
              <p:cNvSpPr txBox="1"/>
              <p:nvPr/>
            </p:nvSpPr>
            <p:spPr>
              <a:xfrm>
                <a:off x="5050026" y="5627894"/>
                <a:ext cx="574984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DA0B18DD-A61F-AC0B-82E9-302B96C4ED1F}"/>
                  </a:ext>
                </a:extLst>
              </p:cNvPr>
              <p:cNvSpPr txBox="1"/>
              <p:nvPr/>
            </p:nvSpPr>
            <p:spPr>
              <a:xfrm>
                <a:off x="3674777" y="5622931"/>
                <a:ext cx="1259533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Containers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8DB4E794-BAFB-A0FA-3BC4-FD2DE43E85C6}"/>
                </a:ext>
              </a:extLst>
            </p:cNvPr>
            <p:cNvGrpSpPr/>
            <p:nvPr/>
          </p:nvGrpSpPr>
          <p:grpSpPr>
            <a:xfrm>
              <a:off x="2061799" y="5337191"/>
              <a:ext cx="3785133" cy="338867"/>
              <a:chOff x="2061799" y="5315157"/>
              <a:chExt cx="3785133" cy="338867"/>
            </a:xfrm>
          </p:grpSpPr>
          <p:pic>
            <p:nvPicPr>
              <p:cNvPr id="281" name="Picture 280" descr="Logo&#10;&#10;Description automatically generated with medium confidence">
                <a:extLst>
                  <a:ext uri="{FF2B5EF4-FFF2-40B4-BE49-F238E27FC236}">
                    <a16:creationId xmlns:a16="http://schemas.microsoft.com/office/drawing/2014/main" id="{74E89BE4-D2E6-208B-CA01-9FF6A7AA4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61799" y="5315157"/>
                <a:ext cx="599068" cy="338867"/>
              </a:xfrm>
              <a:prstGeom prst="rect">
                <a:avLst/>
              </a:prstGeom>
            </p:spPr>
          </p:pic>
          <p:pic>
            <p:nvPicPr>
              <p:cNvPr id="282" name="Picture 281" descr="Icon&#10;&#10;Description automatically generated">
                <a:extLst>
                  <a:ext uri="{FF2B5EF4-FFF2-40B4-BE49-F238E27FC236}">
                    <a16:creationId xmlns:a16="http://schemas.microsoft.com/office/drawing/2014/main" id="{A2E3EC83-1B2C-D043-8C5B-C20DFCC6D7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25326" y="5340590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83" name="Picture 282">
                <a:extLst>
                  <a:ext uri="{FF2B5EF4-FFF2-40B4-BE49-F238E27FC236}">
                    <a16:creationId xmlns:a16="http://schemas.microsoft.com/office/drawing/2014/main" id="{338A0C23-428F-69B7-E4C0-E691E5B05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24043" y="5350480"/>
                <a:ext cx="316146" cy="288000"/>
              </a:xfrm>
              <a:prstGeom prst="rect">
                <a:avLst/>
              </a:prstGeom>
            </p:spPr>
          </p:pic>
          <p:pic>
            <p:nvPicPr>
              <p:cNvPr id="284" name="Picture 283">
                <a:extLst>
                  <a:ext uri="{FF2B5EF4-FFF2-40B4-BE49-F238E27FC236}">
                    <a16:creationId xmlns:a16="http://schemas.microsoft.com/office/drawing/2014/main" id="{B3B6E4A3-19C0-30BC-FF58-72BBE0BDCD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/>
              <a:srcRect t="17905" r="67294" b="17703"/>
              <a:stretch/>
            </p:blipFill>
            <p:spPr>
              <a:xfrm>
                <a:off x="2957438" y="5340590"/>
                <a:ext cx="366911" cy="288000"/>
              </a:xfrm>
              <a:prstGeom prst="rect">
                <a:avLst/>
              </a:prstGeom>
            </p:spPr>
          </p:pic>
          <p:pic>
            <p:nvPicPr>
              <p:cNvPr id="285" name="Picture 284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23966D7A-95CA-8293-21E2-A37E63CD2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3892" y="5411700"/>
                <a:ext cx="903040" cy="187001"/>
              </a:xfrm>
              <a:prstGeom prst="rect">
                <a:avLst/>
              </a:prstGeom>
            </p:spPr>
          </p:pic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19AE0D6F-6573-2F9E-9EAB-15DBECC07FC1}"/>
                </a:ext>
              </a:extLst>
            </p:cNvPr>
            <p:cNvGrpSpPr/>
            <p:nvPr/>
          </p:nvGrpSpPr>
          <p:grpSpPr>
            <a:xfrm>
              <a:off x="2122370" y="4800815"/>
              <a:ext cx="1683331" cy="398754"/>
              <a:chOff x="2229720" y="4832391"/>
              <a:chExt cx="1683331" cy="398754"/>
            </a:xfrm>
          </p:grpSpPr>
          <p:pic>
            <p:nvPicPr>
              <p:cNvPr id="279" name="Picture 278">
                <a:extLst>
                  <a:ext uri="{FF2B5EF4-FFF2-40B4-BE49-F238E27FC236}">
                    <a16:creationId xmlns:a16="http://schemas.microsoft.com/office/drawing/2014/main" id="{961287B0-3DA3-841F-962F-98033DFA8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29720" y="4832391"/>
                <a:ext cx="997200" cy="381687"/>
              </a:xfrm>
              <a:prstGeom prst="rect">
                <a:avLst/>
              </a:prstGeom>
              <a:noFill/>
            </p:spPr>
          </p:pic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A05BF0B6-15EE-8007-09BC-1EFA52E15B3A}"/>
                  </a:ext>
                </a:extLst>
              </p:cNvPr>
              <p:cNvSpPr txBox="1"/>
              <p:nvPr/>
            </p:nvSpPr>
            <p:spPr>
              <a:xfrm>
                <a:off x="3174690" y="4861813"/>
                <a:ext cx="738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1 &amp; 2</a:t>
                </a:r>
              </a:p>
            </p:txBody>
          </p:sp>
        </p:grpSp>
        <p:pic>
          <p:nvPicPr>
            <p:cNvPr id="276" name="Picture 27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C413C572-25E7-F0E4-9AD8-AEC0AEDC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b="23468"/>
            <a:stretch/>
          </p:blipFill>
          <p:spPr>
            <a:xfrm>
              <a:off x="5203119" y="4754026"/>
              <a:ext cx="821086" cy="468375"/>
            </a:xfrm>
            <a:prstGeom prst="rect">
              <a:avLst/>
            </a:prstGeom>
            <a:noFill/>
          </p:spPr>
        </p:pic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4786D518-DD59-D921-5E1D-6ECF9C165742}"/>
                </a:ext>
              </a:extLst>
            </p:cNvPr>
            <p:cNvSpPr txBox="1"/>
            <p:nvPr/>
          </p:nvSpPr>
          <p:spPr>
            <a:xfrm>
              <a:off x="3696263" y="4884098"/>
              <a:ext cx="16857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Any CNCF K8s</a:t>
              </a:r>
            </a:p>
          </p:txBody>
        </p: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565F4C1C-6C1F-E440-D01A-04F64AE2BA8F}"/>
                </a:ext>
              </a:extLst>
            </p:cNvPr>
            <p:cNvCxnSpPr/>
            <p:nvPr/>
          </p:nvCxnSpPr>
          <p:spPr>
            <a:xfrm>
              <a:off x="3867339" y="4851408"/>
              <a:ext cx="0" cy="28047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E37C30EF-2593-2A48-EA3B-42DC3300B4D1}"/>
              </a:ext>
            </a:extLst>
          </p:cNvPr>
          <p:cNvGrpSpPr/>
          <p:nvPr/>
        </p:nvGrpSpPr>
        <p:grpSpPr>
          <a:xfrm>
            <a:off x="10179185" y="1288572"/>
            <a:ext cx="1782124" cy="2900271"/>
            <a:chOff x="10179185" y="1288572"/>
            <a:chExt cx="1782124" cy="2900271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0A65EC6D-4E10-B612-DF25-BF343F8128C8}"/>
                </a:ext>
              </a:extLst>
            </p:cNvPr>
            <p:cNvSpPr/>
            <p:nvPr/>
          </p:nvSpPr>
          <p:spPr>
            <a:xfrm>
              <a:off x="10180694" y="1288572"/>
              <a:ext cx="1769451" cy="290027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A14DF222-DD08-22E7-5D3E-725A0752654A}"/>
                </a:ext>
              </a:extLst>
            </p:cNvPr>
            <p:cNvSpPr txBox="1"/>
            <p:nvPr/>
          </p:nvSpPr>
          <p:spPr>
            <a:xfrm>
              <a:off x="10180694" y="1303334"/>
              <a:ext cx="17694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Developer Services</a:t>
              </a: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292B7409-E4D8-F30B-C174-FF726D81D79C}"/>
                </a:ext>
              </a:extLst>
            </p:cNvPr>
            <p:cNvGrpSpPr/>
            <p:nvPr/>
          </p:nvGrpSpPr>
          <p:grpSpPr>
            <a:xfrm>
              <a:off x="10179185" y="1876293"/>
              <a:ext cx="1782124" cy="593684"/>
              <a:chOff x="10179185" y="1876293"/>
              <a:chExt cx="1782124" cy="593684"/>
            </a:xfrm>
          </p:grpSpPr>
          <p:pic>
            <p:nvPicPr>
              <p:cNvPr id="301" name="Picture 24">
                <a:extLst>
                  <a:ext uri="{FF2B5EF4-FFF2-40B4-BE49-F238E27FC236}">
                    <a16:creationId xmlns:a16="http://schemas.microsoft.com/office/drawing/2014/main" id="{8325154D-A374-076E-6A3C-2DB3D67DA3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2370" b="-578"/>
              <a:stretch/>
            </p:blipFill>
            <p:spPr bwMode="auto">
              <a:xfrm>
                <a:off x="10657213" y="2193021"/>
                <a:ext cx="802950" cy="276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3F12B671-92E6-7699-75D5-80D313A5628C}"/>
                  </a:ext>
                </a:extLst>
              </p:cNvPr>
              <p:cNvSpPr/>
              <p:nvPr/>
            </p:nvSpPr>
            <p:spPr>
              <a:xfrm>
                <a:off x="10179185" y="1876293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Application Deployment</a:t>
                </a:r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5BCEEA56-31FB-0F58-5B70-55E55780617D}"/>
                </a:ext>
              </a:extLst>
            </p:cNvPr>
            <p:cNvGrpSpPr/>
            <p:nvPr/>
          </p:nvGrpSpPr>
          <p:grpSpPr>
            <a:xfrm>
              <a:off x="10179185" y="2631706"/>
              <a:ext cx="1782124" cy="597756"/>
              <a:chOff x="10179185" y="2631706"/>
              <a:chExt cx="1782124" cy="597756"/>
            </a:xfrm>
          </p:grpSpPr>
          <p:pic>
            <p:nvPicPr>
              <p:cNvPr id="299" name="Picture 26">
                <a:extLst>
                  <a:ext uri="{FF2B5EF4-FFF2-40B4-BE49-F238E27FC236}">
                    <a16:creationId xmlns:a16="http://schemas.microsoft.com/office/drawing/2014/main" id="{B5669D84-2999-58C2-C98D-A93C3E5C9F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3431" b="-6182"/>
              <a:stretch/>
            </p:blipFill>
            <p:spPr bwMode="auto">
              <a:xfrm>
                <a:off x="10316478" y="2941462"/>
                <a:ext cx="1497881" cy="28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8D85B719-3AA2-3CEE-08A9-900858ACC4E7}"/>
                  </a:ext>
                </a:extLst>
              </p:cNvPr>
              <p:cNvSpPr/>
              <p:nvPr/>
            </p:nvSpPr>
            <p:spPr>
              <a:xfrm>
                <a:off x="10179185" y="2631706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Local Development</a:t>
                </a:r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C79078BA-9F96-17EE-4C49-712EE85E61A4}"/>
                </a:ext>
              </a:extLst>
            </p:cNvPr>
            <p:cNvGrpSpPr/>
            <p:nvPr/>
          </p:nvGrpSpPr>
          <p:grpSpPr>
            <a:xfrm>
              <a:off x="10179185" y="3376483"/>
              <a:ext cx="1770960" cy="610566"/>
              <a:chOff x="10179185" y="3376483"/>
              <a:chExt cx="1770960" cy="610566"/>
            </a:xfrm>
          </p:grpSpPr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93179F22-E8C8-939B-943B-DDA11ED9ACE7}"/>
                  </a:ext>
                </a:extLst>
              </p:cNvPr>
              <p:cNvGrpSpPr/>
              <p:nvPr/>
            </p:nvGrpSpPr>
            <p:grpSpPr>
              <a:xfrm>
                <a:off x="10385932" y="3648182"/>
                <a:ext cx="1428427" cy="338867"/>
                <a:chOff x="10142956" y="2512919"/>
                <a:chExt cx="1428427" cy="338867"/>
              </a:xfrm>
            </p:grpSpPr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1CF28FA1-9854-B4F0-0EBC-C82E4A08E592}"/>
                    </a:ext>
                  </a:extLst>
                </p:cNvPr>
                <p:cNvSpPr txBox="1"/>
                <p:nvPr/>
              </p:nvSpPr>
              <p:spPr>
                <a:xfrm>
                  <a:off x="10681011" y="2565703"/>
                  <a:ext cx="89037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</a:rPr>
                    <a:t>SLE BCI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endParaRPr>
                </a:p>
              </p:txBody>
            </p:sp>
            <p:pic>
              <p:nvPicPr>
                <p:cNvPr id="298" name="Picture 297" descr="Logo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4B58F3F-528D-AFD7-2D9C-EE4882525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42956" y="2512919"/>
                  <a:ext cx="599068" cy="338867"/>
                </a:xfrm>
                <a:prstGeom prst="rect">
                  <a:avLst/>
                </a:prstGeom>
              </p:spPr>
            </p:pic>
          </p:grp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F0B3F798-8959-9353-1CAA-5DD952DB3B91}"/>
                  </a:ext>
                </a:extLst>
              </p:cNvPr>
              <p:cNvSpPr/>
              <p:nvPr/>
            </p:nvSpPr>
            <p:spPr>
              <a:xfrm>
                <a:off x="10179185" y="3376483"/>
                <a:ext cx="1770960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Container Image</a:t>
                </a:r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/>
      <p:bldP spid="19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4" descr="Diagram, text&#10;&#10;Description automatically generated">
            <a:extLst>
              <a:ext uri="{FF2B5EF4-FFF2-40B4-BE49-F238E27FC236}">
                <a16:creationId xmlns:a16="http://schemas.microsoft.com/office/drawing/2014/main" id="{A410D4D1-E6C2-49E6-600C-574C3B073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18"/>
          <a:stretch/>
        </p:blipFill>
        <p:spPr>
          <a:xfrm>
            <a:off x="2017312" y="200319"/>
            <a:ext cx="8157375" cy="64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77803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7646D-6804-FE29-C3FF-4E1389B8E6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Enabled by the Rancher Government Carbide Secured Registry (CSR)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F159AD-C5A0-EC81-36C6-6232E9159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7871"/>
            <a:ext cx="9428540" cy="455508"/>
          </a:xfrm>
        </p:spPr>
        <p:txBody>
          <a:bodyPr/>
          <a:lstStyle/>
          <a:p>
            <a:r>
              <a:rPr lang="en-US" dirty="0"/>
              <a:t>Carbide Supply Chain Security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55C8B45-163F-3A7E-F26D-5F52AD484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797" y="1869782"/>
            <a:ext cx="8545747" cy="416966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CE80982-6465-9D7D-B378-8E318248F9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2356" y="206007"/>
            <a:ext cx="2340583" cy="93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25298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B67E137-0D91-EF4E-A8F8-95E60AADA210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CCF72D-6896-DD4E-A2C5-BBBB965D5AB3}" type="slidenum">
              <a:rPr/>
              <a:t>29</a:t>
            </a:fld>
            <a:endParaRPr lang="en-US" sz="800" b="0" i="0" u="none" strike="noStrike" kern="1200" cap="none" spc="0" baseline="0" dirty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DD82318-A1D4-574B-A46E-3486C89A6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780" y="512839"/>
            <a:ext cx="7724395" cy="455508"/>
          </a:xfrm>
        </p:spPr>
        <p:txBody>
          <a:bodyPr anchorCtr="1"/>
          <a:lstStyle/>
          <a:p>
            <a:pPr lvl="0"/>
            <a:r>
              <a:rPr lang="en-GB" dirty="0"/>
              <a:t>Recommended Architecture</a:t>
            </a:r>
            <a:endParaRPr lang="en-US" dirty="0">
              <a:cs typeface="Poppins Medium"/>
            </a:endParaRPr>
          </a:p>
        </p:txBody>
      </p:sp>
      <p:cxnSp>
        <p:nvCxnSpPr>
          <p:cNvPr id="4" name="Straight Connector 2">
            <a:extLst>
              <a:ext uri="{FF2B5EF4-FFF2-40B4-BE49-F238E27FC236}">
                <a16:creationId xmlns:a16="http://schemas.microsoft.com/office/drawing/2014/main" id="{72FBD2D2-8304-504B-839F-50154E7BE17D}"/>
              </a:ext>
            </a:extLst>
          </p:cNvPr>
          <p:cNvCxnSpPr/>
          <p:nvPr/>
        </p:nvCxnSpPr>
        <p:spPr>
          <a:xfrm>
            <a:off x="6096003" y="1268409"/>
            <a:ext cx="0" cy="4860933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custDash>
              <a:ds d="100000" sp="100000"/>
            </a:custDash>
            <a:miter/>
          </a:ln>
        </p:spPr>
      </p:cxnSp>
      <p:sp>
        <p:nvSpPr>
          <p:cNvPr id="5" name="Rectangle 5">
            <a:extLst>
              <a:ext uri="{FF2B5EF4-FFF2-40B4-BE49-F238E27FC236}">
                <a16:creationId xmlns:a16="http://schemas.microsoft.com/office/drawing/2014/main" id="{B994A460-F110-A846-81C4-7396584B10D6}"/>
              </a:ext>
            </a:extLst>
          </p:cNvPr>
          <p:cNvSpPr/>
          <p:nvPr/>
        </p:nvSpPr>
        <p:spPr>
          <a:xfrm>
            <a:off x="6428149" y="4879659"/>
            <a:ext cx="215999" cy="215999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CCCA5E0-FB19-CB4D-88C9-8A33EB2A29B4}"/>
              </a:ext>
            </a:extLst>
          </p:cNvPr>
          <p:cNvSpPr txBox="1"/>
          <p:nvPr/>
        </p:nvSpPr>
        <p:spPr>
          <a:xfrm>
            <a:off x="6762746" y="4847280"/>
            <a:ext cx="4697409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30" baseline="0">
                <a:solidFill>
                  <a:srgbClr val="000000"/>
                </a:solidFill>
                <a:uFillTx/>
                <a:latin typeface="Poppins Light"/>
              </a:rPr>
              <a:t>The Rancher Management Server cluster manages all downstream k8s. The k8s </a:t>
            </a: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required to run Rancher are not counted in the downstream Rancher host count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D7673C3-0F42-E84A-BFFD-4E3226758E7B}"/>
              </a:ext>
            </a:extLst>
          </p:cNvPr>
          <p:cNvSpPr/>
          <p:nvPr/>
        </p:nvSpPr>
        <p:spPr>
          <a:xfrm>
            <a:off x="6428149" y="5225265"/>
            <a:ext cx="215999" cy="215999"/>
          </a:xfrm>
          <a:prstGeom prst="rect">
            <a:avLst/>
          </a:prstGeom>
          <a:solidFill>
            <a:srgbClr val="192072"/>
          </a:solidFill>
          <a:ln w="9528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15E8288-11C9-7249-B7DD-E96A446EC754}"/>
              </a:ext>
            </a:extLst>
          </p:cNvPr>
          <p:cNvSpPr txBox="1"/>
          <p:nvPr/>
        </p:nvSpPr>
        <p:spPr>
          <a:xfrm>
            <a:off x="6764895" y="5196013"/>
            <a:ext cx="469526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Rancher hosts are the downstream Kubernetes compute nodes managed by  the Rancher Management Server cluster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C749B27-5CCA-F448-A878-6C91E3425FD3}"/>
              </a:ext>
            </a:extLst>
          </p:cNvPr>
          <p:cNvSpPr/>
          <p:nvPr/>
        </p:nvSpPr>
        <p:spPr>
          <a:xfrm>
            <a:off x="6428149" y="5916488"/>
            <a:ext cx="215999" cy="215999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88627BD-3C5A-FB43-8D7F-DFA62F3A688C}"/>
              </a:ext>
            </a:extLst>
          </p:cNvPr>
          <p:cNvSpPr txBox="1"/>
          <p:nvPr/>
        </p:nvSpPr>
        <p:spPr>
          <a:xfrm>
            <a:off x="6762746" y="5955240"/>
            <a:ext cx="1458897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No cost</a:t>
            </a:r>
          </a:p>
        </p:txBody>
      </p:sp>
      <p:sp>
        <p:nvSpPr>
          <p:cNvPr id="11" name="object 108">
            <a:extLst>
              <a:ext uri="{FF2B5EF4-FFF2-40B4-BE49-F238E27FC236}">
                <a16:creationId xmlns:a16="http://schemas.microsoft.com/office/drawing/2014/main" id="{9EAF5E06-8D71-4B44-BDC6-19A1FB62E6BA}"/>
              </a:ext>
            </a:extLst>
          </p:cNvPr>
          <p:cNvSpPr/>
          <p:nvPr/>
        </p:nvSpPr>
        <p:spPr>
          <a:xfrm>
            <a:off x="6428149" y="5570881"/>
            <a:ext cx="215999" cy="215999"/>
          </a:xfrm>
          <a:custGeom>
            <a:avLst/>
            <a:gdLst>
              <a:gd name="f0" fmla="val w"/>
              <a:gd name="f1" fmla="val h"/>
              <a:gd name="f2" fmla="val 0"/>
              <a:gd name="f3" fmla="val 289559"/>
              <a:gd name="f4" fmla="val 227329"/>
              <a:gd name="f5" fmla="val 227075"/>
              <a:gd name="f6" fmla="*/ f0 1 289559"/>
              <a:gd name="f7" fmla="*/ f1 1 227329"/>
              <a:gd name="f8" fmla="+- f4 0 f2"/>
              <a:gd name="f9" fmla="+- f3 0 f2"/>
              <a:gd name="f10" fmla="*/ f9 1 289559"/>
              <a:gd name="f11" fmla="*/ f8 1 227329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289559" h="227329">
                <a:moveTo>
                  <a:pt x="f2" y="f5"/>
                </a:moveTo>
                <a:lnTo>
                  <a:pt x="f3" y="f5"/>
                </a:lnTo>
                <a:lnTo>
                  <a:pt x="f3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5E224A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B2E99DA-9103-134E-A952-338249433B85}"/>
              </a:ext>
            </a:extLst>
          </p:cNvPr>
          <p:cNvSpPr txBox="1"/>
          <p:nvPr/>
        </p:nvSpPr>
        <p:spPr>
          <a:xfrm>
            <a:off x="6765782" y="5614955"/>
            <a:ext cx="4694374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Longhorn storage nodes managed by Rancher management server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747AF727-6662-9D4B-965F-E94F57FEE13C}"/>
              </a:ext>
            </a:extLst>
          </p:cNvPr>
          <p:cNvSpPr/>
          <p:nvPr/>
        </p:nvSpPr>
        <p:spPr>
          <a:xfrm>
            <a:off x="7153250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191F71"/>
              </a:solidFill>
              <a:uFillTx/>
              <a:latin typeface="Poppins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F94CFA9-929D-A144-8118-CB75B11F2923}"/>
              </a:ext>
            </a:extLst>
          </p:cNvPr>
          <p:cNvSpPr txBox="1"/>
          <p:nvPr/>
        </p:nvSpPr>
        <p:spPr>
          <a:xfrm>
            <a:off x="7252938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D42F86F-2C8C-4846-8D39-5188CAF22C32}"/>
              </a:ext>
            </a:extLst>
          </p:cNvPr>
          <p:cNvSpPr txBox="1"/>
          <p:nvPr/>
        </p:nvSpPr>
        <p:spPr>
          <a:xfrm>
            <a:off x="7252938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D487F4AD-E5F5-1A49-B4AF-4BF4BEF4B012}"/>
              </a:ext>
            </a:extLst>
          </p:cNvPr>
          <p:cNvSpPr/>
          <p:nvPr/>
        </p:nvSpPr>
        <p:spPr>
          <a:xfrm>
            <a:off x="8467517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pic>
        <p:nvPicPr>
          <p:cNvPr id="18" name="Picture 22">
            <a:extLst>
              <a:ext uri="{FF2B5EF4-FFF2-40B4-BE49-F238E27FC236}">
                <a16:creationId xmlns:a16="http://schemas.microsoft.com/office/drawing/2014/main" id="{C4401137-D18E-0144-8F4F-92220E8C5F8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70628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25">
            <a:extLst>
              <a:ext uri="{FF2B5EF4-FFF2-40B4-BE49-F238E27FC236}">
                <a16:creationId xmlns:a16="http://schemas.microsoft.com/office/drawing/2014/main" id="{80312E3D-C1C4-E546-BF68-E8E02E76C107}"/>
              </a:ext>
            </a:extLst>
          </p:cNvPr>
          <p:cNvSpPr/>
          <p:nvPr/>
        </p:nvSpPr>
        <p:spPr>
          <a:xfrm>
            <a:off x="1564648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EB6F3962-2ADD-6D42-89AF-95E17CA809A1}"/>
              </a:ext>
            </a:extLst>
          </p:cNvPr>
          <p:cNvSpPr txBox="1"/>
          <p:nvPr/>
        </p:nvSpPr>
        <p:spPr>
          <a:xfrm>
            <a:off x="1664326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97742686-6BB0-334D-B391-4A47BCD8D03B}"/>
              </a:ext>
            </a:extLst>
          </p:cNvPr>
          <p:cNvSpPr txBox="1"/>
          <p:nvPr/>
        </p:nvSpPr>
        <p:spPr>
          <a:xfrm>
            <a:off x="1664326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2822E533-A895-5B48-8393-5B56425DD4B0}"/>
              </a:ext>
            </a:extLst>
          </p:cNvPr>
          <p:cNvSpPr/>
          <p:nvPr/>
        </p:nvSpPr>
        <p:spPr>
          <a:xfrm>
            <a:off x="2878915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24" name="object 99">
            <a:extLst>
              <a:ext uri="{FF2B5EF4-FFF2-40B4-BE49-F238E27FC236}">
                <a16:creationId xmlns:a16="http://schemas.microsoft.com/office/drawing/2014/main" id="{7E26FB47-7123-1845-B05C-EFD27E38E092}"/>
              </a:ext>
            </a:extLst>
          </p:cNvPr>
          <p:cNvSpPr txBox="1"/>
          <p:nvPr/>
        </p:nvSpPr>
        <p:spPr>
          <a:xfrm>
            <a:off x="5201372" y="1984379"/>
            <a:ext cx="80010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0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Production  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n</a:t>
            </a:r>
            <a:r>
              <a:rPr lang="en-US" sz="900" b="0" i="0" u="none" strike="noStrike" kern="1200" cap="none" spc="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v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i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r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onment</a:t>
            </a:r>
            <a:endParaRPr lang="en-US" sz="900" b="0" i="0" u="none" strike="noStrike" kern="1200" cap="none" spc="0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sp>
        <p:nvSpPr>
          <p:cNvPr id="25" name="object 100">
            <a:extLst>
              <a:ext uri="{FF2B5EF4-FFF2-40B4-BE49-F238E27FC236}">
                <a16:creationId xmlns:a16="http://schemas.microsoft.com/office/drawing/2014/main" id="{193A260B-BC04-DA4A-A14D-E602783AEFC4}"/>
              </a:ext>
            </a:extLst>
          </p:cNvPr>
          <p:cNvSpPr txBox="1"/>
          <p:nvPr/>
        </p:nvSpPr>
        <p:spPr>
          <a:xfrm>
            <a:off x="6205786" y="1981422"/>
            <a:ext cx="87198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-12701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Additional Environments</a:t>
            </a:r>
          </a:p>
        </p:txBody>
      </p:sp>
      <p:pic>
        <p:nvPicPr>
          <p:cNvPr id="26" name="Picture 68">
            <a:extLst>
              <a:ext uri="{FF2B5EF4-FFF2-40B4-BE49-F238E27FC236}">
                <a16:creationId xmlns:a16="http://schemas.microsoft.com/office/drawing/2014/main" id="{F628BA40-62EA-8E4D-8FBF-6FFAB45FD7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03267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7" name="Connector: Elbow 119">
            <a:extLst>
              <a:ext uri="{FF2B5EF4-FFF2-40B4-BE49-F238E27FC236}">
                <a16:creationId xmlns:a16="http://schemas.microsoft.com/office/drawing/2014/main" id="{E93D93CD-6CB8-D344-ABEE-AF4A1A5D08E5}"/>
              </a:ext>
            </a:extLst>
          </p:cNvPr>
          <p:cNvCxnSpPr>
            <a:stCxn id="13" idx="2"/>
            <a:endCxn id="55" idx="0"/>
          </p:cNvCxnSpPr>
          <p:nvPr/>
        </p:nvCxnSpPr>
        <p:spPr>
          <a:xfrm rot="16200000" flipH="1">
            <a:off x="9476882" y="2033921"/>
            <a:ext cx="185679" cy="135023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8" name="Connector: Elbow 122">
            <a:extLst>
              <a:ext uri="{FF2B5EF4-FFF2-40B4-BE49-F238E27FC236}">
                <a16:creationId xmlns:a16="http://schemas.microsoft.com/office/drawing/2014/main" id="{C062E1FD-4053-7D46-844E-B98C6DA72320}"/>
              </a:ext>
            </a:extLst>
          </p:cNvPr>
          <p:cNvCxnSpPr>
            <a:stCxn id="13" idx="2"/>
            <a:endCxn id="79" idx="0"/>
          </p:cNvCxnSpPr>
          <p:nvPr/>
        </p:nvCxnSpPr>
        <p:spPr>
          <a:xfrm rot="5400000">
            <a:off x="8126712" y="2033982"/>
            <a:ext cx="185679" cy="135011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9" name="Connector: Elbow 187">
            <a:extLst>
              <a:ext uri="{FF2B5EF4-FFF2-40B4-BE49-F238E27FC236}">
                <a16:creationId xmlns:a16="http://schemas.microsoft.com/office/drawing/2014/main" id="{CED82491-925F-0943-9925-2CE2B12FAB9F}"/>
              </a:ext>
            </a:extLst>
          </p:cNvPr>
          <p:cNvCxnSpPr>
            <a:stCxn id="19" idx="2"/>
            <a:endCxn id="91" idx="0"/>
          </p:cNvCxnSpPr>
          <p:nvPr/>
        </p:nvCxnSpPr>
        <p:spPr>
          <a:xfrm rot="16200000" flipH="1">
            <a:off x="3888275" y="2033926"/>
            <a:ext cx="185679" cy="135022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30" name="Connector: Elbow 188">
            <a:extLst>
              <a:ext uri="{FF2B5EF4-FFF2-40B4-BE49-F238E27FC236}">
                <a16:creationId xmlns:a16="http://schemas.microsoft.com/office/drawing/2014/main" id="{C7E612D1-5E27-C74D-A771-22FBF3D9E359}"/>
              </a:ext>
            </a:extLst>
          </p:cNvPr>
          <p:cNvCxnSpPr>
            <a:stCxn id="19" idx="2"/>
            <a:endCxn id="103" idx="0"/>
          </p:cNvCxnSpPr>
          <p:nvPr/>
        </p:nvCxnSpPr>
        <p:spPr>
          <a:xfrm rot="5400000">
            <a:off x="2538109" y="2033981"/>
            <a:ext cx="185679" cy="1350112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grpSp>
        <p:nvGrpSpPr>
          <p:cNvPr id="31" name="Group 84">
            <a:extLst>
              <a:ext uri="{FF2B5EF4-FFF2-40B4-BE49-F238E27FC236}">
                <a16:creationId xmlns:a16="http://schemas.microsoft.com/office/drawing/2014/main" id="{5F7A5810-9D21-114B-B8DE-AB1962C78937}"/>
              </a:ext>
            </a:extLst>
          </p:cNvPr>
          <p:cNvGrpSpPr/>
          <p:nvPr/>
        </p:nvGrpSpPr>
        <p:grpSpPr>
          <a:xfrm>
            <a:off x="9011933" y="2801877"/>
            <a:ext cx="2465688" cy="1643194"/>
            <a:chOff x="9011933" y="2801877"/>
            <a:chExt cx="2465688" cy="1643194"/>
          </a:xfrm>
        </p:grpSpPr>
        <p:sp>
          <p:nvSpPr>
            <p:cNvPr id="32" name="object 16">
              <a:extLst>
                <a:ext uri="{FF2B5EF4-FFF2-40B4-BE49-F238E27FC236}">
                  <a16:creationId xmlns:a16="http://schemas.microsoft.com/office/drawing/2014/main" id="{606A73A5-5E2A-5145-B5E5-1E64118CA4E9}"/>
                </a:ext>
              </a:extLst>
            </p:cNvPr>
            <p:cNvSpPr/>
            <p:nvPr/>
          </p:nvSpPr>
          <p:spPr>
            <a:xfrm>
              <a:off x="9022494" y="2953749"/>
              <a:ext cx="2444684" cy="149132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22575"/>
                <a:gd name="f4" fmla="val 1594485"/>
                <a:gd name="f5" fmla="val 1594103"/>
                <a:gd name="f6" fmla="val 2822448"/>
                <a:gd name="f7" fmla="*/ f0 1 2822575"/>
                <a:gd name="f8" fmla="*/ f1 1 1594485"/>
                <a:gd name="f9" fmla="+- f4 0 f2"/>
                <a:gd name="f10" fmla="+- f3 0 f2"/>
                <a:gd name="f11" fmla="*/ f10 1 2822575"/>
                <a:gd name="f12" fmla="*/ f9 1 1594485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22575" h="1594485">
                  <a:moveTo>
                    <a:pt x="f2" y="f5"/>
                  </a:moveTo>
                  <a:lnTo>
                    <a:pt x="f6" y="f5"/>
                  </a:lnTo>
                  <a:lnTo>
                    <a:pt x="f6" y="f2"/>
                  </a:lnTo>
                  <a:lnTo>
                    <a:pt x="f2" y="f2"/>
                  </a:lnTo>
                  <a:lnTo>
                    <a:pt x="f2" y="f5"/>
                  </a:lnTo>
                  <a:close/>
                </a:path>
              </a:pathLst>
            </a:custGeom>
            <a:solidFill>
              <a:srgbClr val="F9F9F9"/>
            </a:solidFill>
            <a:ln w="12188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3" name="object 35">
              <a:extLst>
                <a:ext uri="{FF2B5EF4-FFF2-40B4-BE49-F238E27FC236}">
                  <a16:creationId xmlns:a16="http://schemas.microsoft.com/office/drawing/2014/main" id="{E43090C2-621B-7D4E-BA40-88A3BD43C466}"/>
                </a:ext>
              </a:extLst>
            </p:cNvPr>
            <p:cNvSpPr/>
            <p:nvPr/>
          </p:nvSpPr>
          <p:spPr>
            <a:xfrm>
              <a:off x="9011933" y="3422599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6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4" name="object 41">
              <a:extLst>
                <a:ext uri="{FF2B5EF4-FFF2-40B4-BE49-F238E27FC236}">
                  <a16:creationId xmlns:a16="http://schemas.microsoft.com/office/drawing/2014/main" id="{6E5C2CE4-85D1-BB41-927F-80253E3A7311}"/>
                </a:ext>
              </a:extLst>
            </p:cNvPr>
            <p:cNvSpPr/>
            <p:nvPr/>
          </p:nvSpPr>
          <p:spPr>
            <a:xfrm>
              <a:off x="9022494" y="3691652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5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5" name="object 42">
              <a:extLst>
                <a:ext uri="{FF2B5EF4-FFF2-40B4-BE49-F238E27FC236}">
                  <a16:creationId xmlns:a16="http://schemas.microsoft.com/office/drawing/2014/main" id="{FA68F831-DE7D-994B-8F9C-BC4149A974D8}"/>
                </a:ext>
              </a:extLst>
            </p:cNvPr>
            <p:cNvSpPr txBox="1"/>
            <p:nvPr/>
          </p:nvSpPr>
          <p:spPr>
            <a:xfrm>
              <a:off x="9092683" y="3246165"/>
              <a:ext cx="609904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Control</a:t>
              </a:r>
              <a:r>
                <a:rPr lang="en-US" sz="700" b="0" i="0" u="none" strike="noStrike" kern="1200" cap="none" spc="-4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 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Plane</a:t>
              </a:r>
            </a:p>
          </p:txBody>
        </p:sp>
        <p:sp>
          <p:nvSpPr>
            <p:cNvPr id="36" name="object 43">
              <a:extLst>
                <a:ext uri="{FF2B5EF4-FFF2-40B4-BE49-F238E27FC236}">
                  <a16:creationId xmlns:a16="http://schemas.microsoft.com/office/drawing/2014/main" id="{9BE90A9F-8337-D545-8D65-57346DF7B26E}"/>
                </a:ext>
              </a:extLst>
            </p:cNvPr>
            <p:cNvSpPr txBox="1"/>
            <p:nvPr/>
          </p:nvSpPr>
          <p:spPr>
            <a:xfrm>
              <a:off x="9092683" y="3508187"/>
              <a:ext cx="765398" cy="10772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etcd</a:t>
              </a:r>
            </a:p>
          </p:txBody>
        </p:sp>
        <p:sp>
          <p:nvSpPr>
            <p:cNvPr id="37" name="object 44">
              <a:extLst>
                <a:ext uri="{FF2B5EF4-FFF2-40B4-BE49-F238E27FC236}">
                  <a16:creationId xmlns:a16="http://schemas.microsoft.com/office/drawing/2014/main" id="{12E4F6F0-28DA-514B-9834-A308C3CB14EF}"/>
                </a:ext>
              </a:extLst>
            </p:cNvPr>
            <p:cNvSpPr txBox="1"/>
            <p:nvPr/>
          </p:nvSpPr>
          <p:spPr>
            <a:xfrm>
              <a:off x="9092683" y="3758851"/>
              <a:ext cx="338099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2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W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or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k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r</a:t>
              </a:r>
            </a:p>
          </p:txBody>
        </p:sp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91C3E44F-C53C-E442-8B98-4881B3F014A5}"/>
                </a:ext>
              </a:extLst>
            </p:cNvPr>
            <p:cNvSpPr txBox="1"/>
            <p:nvPr/>
          </p:nvSpPr>
          <p:spPr>
            <a:xfrm>
              <a:off x="9731063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39" name="Group 53">
              <a:extLst>
                <a:ext uri="{FF2B5EF4-FFF2-40B4-BE49-F238E27FC236}">
                  <a16:creationId xmlns:a16="http://schemas.microsoft.com/office/drawing/2014/main" id="{DE71129A-5AD0-6A45-93D4-2B9973748002}"/>
                </a:ext>
              </a:extLst>
            </p:cNvPr>
            <p:cNvGrpSpPr/>
            <p:nvPr/>
          </p:nvGrpSpPr>
          <p:grpSpPr>
            <a:xfrm>
              <a:off x="9683441" y="3732791"/>
              <a:ext cx="427463" cy="407694"/>
              <a:chOff x="9683441" y="3732791"/>
              <a:chExt cx="427463" cy="407694"/>
            </a:xfrm>
          </p:grpSpPr>
          <p:sp>
            <p:nvSpPr>
              <p:cNvPr id="40" name="Rectangle 63">
                <a:extLst>
                  <a:ext uri="{FF2B5EF4-FFF2-40B4-BE49-F238E27FC236}">
                    <a16:creationId xmlns:a16="http://schemas.microsoft.com/office/drawing/2014/main" id="{85EA2A76-0E2A-5543-83C2-F1E59699294F}"/>
                  </a:ext>
                </a:extLst>
              </p:cNvPr>
              <p:cNvSpPr/>
              <p:nvPr/>
            </p:nvSpPr>
            <p:spPr>
              <a:xfrm>
                <a:off x="9683441" y="3732791"/>
                <a:ext cx="427463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1" name="Rectangle 64">
                <a:extLst>
                  <a:ext uri="{FF2B5EF4-FFF2-40B4-BE49-F238E27FC236}">
                    <a16:creationId xmlns:a16="http://schemas.microsoft.com/office/drawing/2014/main" id="{B707DF26-5FE3-784F-A157-42018056F051}"/>
                  </a:ext>
                </a:extLst>
              </p:cNvPr>
              <p:cNvSpPr/>
              <p:nvPr/>
            </p:nvSpPr>
            <p:spPr>
              <a:xfrm>
                <a:off x="9763328" y="395511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2" name="object 30">
              <a:extLst>
                <a:ext uri="{FF2B5EF4-FFF2-40B4-BE49-F238E27FC236}">
                  <a16:creationId xmlns:a16="http://schemas.microsoft.com/office/drawing/2014/main" id="{9860C5E8-6992-B04B-B355-8AAF80DC2FBF}"/>
                </a:ext>
              </a:extLst>
            </p:cNvPr>
            <p:cNvSpPr txBox="1"/>
            <p:nvPr/>
          </p:nvSpPr>
          <p:spPr>
            <a:xfrm>
              <a:off x="9731063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3" name="object 30">
              <a:extLst>
                <a:ext uri="{FF2B5EF4-FFF2-40B4-BE49-F238E27FC236}">
                  <a16:creationId xmlns:a16="http://schemas.microsoft.com/office/drawing/2014/main" id="{F126AFF4-0BDF-1940-8BDD-119277FC3B50}"/>
                </a:ext>
              </a:extLst>
            </p:cNvPr>
            <p:cNvSpPr txBox="1"/>
            <p:nvPr/>
          </p:nvSpPr>
          <p:spPr>
            <a:xfrm>
              <a:off x="10158215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4" name="Group 71">
              <a:extLst>
                <a:ext uri="{FF2B5EF4-FFF2-40B4-BE49-F238E27FC236}">
                  <a16:creationId xmlns:a16="http://schemas.microsoft.com/office/drawing/2014/main" id="{CF20ABCF-941F-E141-A608-27522D1DCBD3}"/>
                </a:ext>
              </a:extLst>
            </p:cNvPr>
            <p:cNvGrpSpPr/>
            <p:nvPr/>
          </p:nvGrpSpPr>
          <p:grpSpPr>
            <a:xfrm>
              <a:off x="10124876" y="3732791"/>
              <a:ext cx="432227" cy="407694"/>
              <a:chOff x="10124876" y="3732791"/>
              <a:chExt cx="432227" cy="407694"/>
            </a:xfrm>
          </p:grpSpPr>
          <p:sp>
            <p:nvSpPr>
              <p:cNvPr id="45" name="Rectangle 72">
                <a:extLst>
                  <a:ext uri="{FF2B5EF4-FFF2-40B4-BE49-F238E27FC236}">
                    <a16:creationId xmlns:a16="http://schemas.microsoft.com/office/drawing/2014/main" id="{8520E401-D4B3-6D47-A1D0-AD079D07717C}"/>
                  </a:ext>
                </a:extLst>
              </p:cNvPr>
              <p:cNvSpPr/>
              <p:nvPr/>
            </p:nvSpPr>
            <p:spPr>
              <a:xfrm>
                <a:off x="10124876" y="3732791"/>
                <a:ext cx="432227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6" name="Rectangle 73">
                <a:extLst>
                  <a:ext uri="{FF2B5EF4-FFF2-40B4-BE49-F238E27FC236}">
                    <a16:creationId xmlns:a16="http://schemas.microsoft.com/office/drawing/2014/main" id="{1FA8579B-F1DD-DE4C-9938-91D05119B5B1}"/>
                  </a:ext>
                </a:extLst>
              </p:cNvPr>
              <p:cNvSpPr/>
              <p:nvPr/>
            </p:nvSpPr>
            <p:spPr>
              <a:xfrm>
                <a:off x="10194776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7" name="object 30">
              <a:extLst>
                <a:ext uri="{FF2B5EF4-FFF2-40B4-BE49-F238E27FC236}">
                  <a16:creationId xmlns:a16="http://schemas.microsoft.com/office/drawing/2014/main" id="{A771E3AE-1102-AF48-9989-66E06ACC83F3}"/>
                </a:ext>
              </a:extLst>
            </p:cNvPr>
            <p:cNvSpPr txBox="1"/>
            <p:nvPr/>
          </p:nvSpPr>
          <p:spPr>
            <a:xfrm>
              <a:off x="10158215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8" name="object 30">
              <a:extLst>
                <a:ext uri="{FF2B5EF4-FFF2-40B4-BE49-F238E27FC236}">
                  <a16:creationId xmlns:a16="http://schemas.microsoft.com/office/drawing/2014/main" id="{1F83F6E2-70A2-854A-927A-E70BF428B580}"/>
                </a:ext>
              </a:extLst>
            </p:cNvPr>
            <p:cNvSpPr txBox="1"/>
            <p:nvPr/>
          </p:nvSpPr>
          <p:spPr>
            <a:xfrm>
              <a:off x="10585368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9" name="Group 76">
              <a:extLst>
                <a:ext uri="{FF2B5EF4-FFF2-40B4-BE49-F238E27FC236}">
                  <a16:creationId xmlns:a16="http://schemas.microsoft.com/office/drawing/2014/main" id="{A71F4A2E-15F8-2649-ADC2-9450685A78E2}"/>
                </a:ext>
              </a:extLst>
            </p:cNvPr>
            <p:cNvGrpSpPr/>
            <p:nvPr/>
          </p:nvGrpSpPr>
          <p:grpSpPr>
            <a:xfrm>
              <a:off x="10585368" y="3728027"/>
              <a:ext cx="422699" cy="407694"/>
              <a:chOff x="10585368" y="3728027"/>
              <a:chExt cx="422699" cy="407694"/>
            </a:xfrm>
          </p:grpSpPr>
          <p:sp>
            <p:nvSpPr>
              <p:cNvPr id="50" name="Rectangle 77">
                <a:extLst>
                  <a:ext uri="{FF2B5EF4-FFF2-40B4-BE49-F238E27FC236}">
                    <a16:creationId xmlns:a16="http://schemas.microsoft.com/office/drawing/2014/main" id="{7C5B6349-17C9-F34C-8142-58D3DB9BF547}"/>
                  </a:ext>
                </a:extLst>
              </p:cNvPr>
              <p:cNvSpPr/>
              <p:nvPr/>
            </p:nvSpPr>
            <p:spPr>
              <a:xfrm>
                <a:off x="10585368" y="3728027"/>
                <a:ext cx="422699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1" name="Rectangle 78">
                <a:extLst>
                  <a:ext uri="{FF2B5EF4-FFF2-40B4-BE49-F238E27FC236}">
                    <a16:creationId xmlns:a16="http://schemas.microsoft.com/office/drawing/2014/main" id="{89507283-8CCE-6548-A172-62D8FEC37E43}"/>
                  </a:ext>
                </a:extLst>
              </p:cNvPr>
              <p:cNvSpPr/>
              <p:nvPr/>
            </p:nvSpPr>
            <p:spPr>
              <a:xfrm>
                <a:off x="10665643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grpSp>
          <p:nvGrpSpPr>
            <p:cNvPr id="52" name="Group 79">
              <a:extLst>
                <a:ext uri="{FF2B5EF4-FFF2-40B4-BE49-F238E27FC236}">
                  <a16:creationId xmlns:a16="http://schemas.microsoft.com/office/drawing/2014/main" id="{D21DAB77-9F43-A343-8353-C9A25A3B00A8}"/>
                </a:ext>
              </a:extLst>
            </p:cNvPr>
            <p:cNvGrpSpPr/>
            <p:nvPr/>
          </p:nvGrpSpPr>
          <p:grpSpPr>
            <a:xfrm>
              <a:off x="11012530" y="3728027"/>
              <a:ext cx="446510" cy="407694"/>
              <a:chOff x="11012530" y="3728027"/>
              <a:chExt cx="446510" cy="407694"/>
            </a:xfrm>
          </p:grpSpPr>
          <p:sp>
            <p:nvSpPr>
              <p:cNvPr id="53" name="Rectangle 80">
                <a:extLst>
                  <a:ext uri="{FF2B5EF4-FFF2-40B4-BE49-F238E27FC236}">
                    <a16:creationId xmlns:a16="http://schemas.microsoft.com/office/drawing/2014/main" id="{77612CDA-27B6-6143-B3BC-6C80DE4B87A2}"/>
                  </a:ext>
                </a:extLst>
              </p:cNvPr>
              <p:cNvSpPr/>
              <p:nvPr/>
            </p:nvSpPr>
            <p:spPr>
              <a:xfrm>
                <a:off x="11012530" y="3728027"/>
                <a:ext cx="446510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4" name="Rectangle 81">
                <a:extLst>
                  <a:ext uri="{FF2B5EF4-FFF2-40B4-BE49-F238E27FC236}">
                    <a16:creationId xmlns:a16="http://schemas.microsoft.com/office/drawing/2014/main" id="{142832E0-A6C0-1642-B5FC-C5D46404C835}"/>
                  </a:ext>
                </a:extLst>
              </p:cNvPr>
              <p:cNvSpPr/>
              <p:nvPr/>
            </p:nvSpPr>
            <p:spPr>
              <a:xfrm>
                <a:off x="11093285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55" name="Rectangle 82">
              <a:extLst>
                <a:ext uri="{FF2B5EF4-FFF2-40B4-BE49-F238E27FC236}">
                  <a16:creationId xmlns:a16="http://schemas.microsoft.com/office/drawing/2014/main" id="{B18D2374-CE17-8142-ADC7-858D731DE14A}"/>
                </a:ext>
              </a:extLst>
            </p:cNvPr>
            <p:cNvSpPr/>
            <p:nvPr/>
          </p:nvSpPr>
          <p:spPr>
            <a:xfrm>
              <a:off x="9477143" y="2801877"/>
              <a:ext cx="1535387" cy="304038"/>
            </a:xfrm>
            <a:prstGeom prst="rect">
              <a:avLst/>
            </a:prstGeom>
            <a:solidFill>
              <a:srgbClr val="FFFFFF"/>
            </a:solidFill>
            <a:ln w="12701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800" b="0" i="0" u="none" strike="noStrike" kern="1200" cap="none" spc="0" baseline="0" dirty="0">
                  <a:solidFill>
                    <a:srgbClr val="30BA78"/>
                  </a:solidFill>
                  <a:uFillTx/>
                  <a:latin typeface="Poppins Light"/>
                </a:rPr>
                <a:t>Cluster 2 </a:t>
              </a:r>
              <a:r>
                <a:rPr lang="en-GB" sz="800" dirty="0">
                  <a:solidFill>
                    <a:srgbClr val="30BA78"/>
                  </a:solidFill>
                  <a:latin typeface="Poppins Light"/>
                </a:rPr>
                <a:t> (Dev/Test)</a:t>
              </a:r>
              <a:endPara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endParaRPr>
            </a:p>
          </p:txBody>
        </p:sp>
      </p:grpSp>
      <p:sp>
        <p:nvSpPr>
          <p:cNvPr id="56" name="object 16">
            <a:extLst>
              <a:ext uri="{FF2B5EF4-FFF2-40B4-BE49-F238E27FC236}">
                <a16:creationId xmlns:a16="http://schemas.microsoft.com/office/drawing/2014/main" id="{CBA23EAE-F2C1-5142-A443-D2CF0FA8D413}"/>
              </a:ext>
            </a:extLst>
          </p:cNvPr>
          <p:cNvSpPr/>
          <p:nvPr/>
        </p:nvSpPr>
        <p:spPr>
          <a:xfrm>
            <a:off x="632215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7" name="object 35">
            <a:extLst>
              <a:ext uri="{FF2B5EF4-FFF2-40B4-BE49-F238E27FC236}">
                <a16:creationId xmlns:a16="http://schemas.microsoft.com/office/drawing/2014/main" id="{5751DBC1-5250-8247-AF75-04B4655B6D18}"/>
              </a:ext>
            </a:extLst>
          </p:cNvPr>
          <p:cNvSpPr/>
          <p:nvPr/>
        </p:nvSpPr>
        <p:spPr>
          <a:xfrm>
            <a:off x="6311591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8" name="object 41">
            <a:extLst>
              <a:ext uri="{FF2B5EF4-FFF2-40B4-BE49-F238E27FC236}">
                <a16:creationId xmlns:a16="http://schemas.microsoft.com/office/drawing/2014/main" id="{2E14F947-3DF8-334B-9656-E67132813F39}"/>
              </a:ext>
            </a:extLst>
          </p:cNvPr>
          <p:cNvSpPr/>
          <p:nvPr/>
        </p:nvSpPr>
        <p:spPr>
          <a:xfrm>
            <a:off x="632215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9" name="object 42">
            <a:extLst>
              <a:ext uri="{FF2B5EF4-FFF2-40B4-BE49-F238E27FC236}">
                <a16:creationId xmlns:a16="http://schemas.microsoft.com/office/drawing/2014/main" id="{00E0875D-60AC-AF48-A359-31AEF51DCC04}"/>
              </a:ext>
            </a:extLst>
          </p:cNvPr>
          <p:cNvSpPr txBox="1"/>
          <p:nvPr/>
        </p:nvSpPr>
        <p:spPr>
          <a:xfrm>
            <a:off x="6392350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60" name="object 43">
            <a:extLst>
              <a:ext uri="{FF2B5EF4-FFF2-40B4-BE49-F238E27FC236}">
                <a16:creationId xmlns:a16="http://schemas.microsoft.com/office/drawing/2014/main" id="{81B7F9ED-FBA5-3244-BFCB-EDF0B3B11088}"/>
              </a:ext>
            </a:extLst>
          </p:cNvPr>
          <p:cNvSpPr txBox="1"/>
          <p:nvPr/>
        </p:nvSpPr>
        <p:spPr>
          <a:xfrm>
            <a:off x="6392350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61" name="object 44">
            <a:extLst>
              <a:ext uri="{FF2B5EF4-FFF2-40B4-BE49-F238E27FC236}">
                <a16:creationId xmlns:a16="http://schemas.microsoft.com/office/drawing/2014/main" id="{E2935618-7B36-EA40-8C49-4AB2DC013563}"/>
              </a:ext>
            </a:extLst>
          </p:cNvPr>
          <p:cNvSpPr txBox="1"/>
          <p:nvPr/>
        </p:nvSpPr>
        <p:spPr>
          <a:xfrm>
            <a:off x="6392350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62" name="object 30">
            <a:extLst>
              <a:ext uri="{FF2B5EF4-FFF2-40B4-BE49-F238E27FC236}">
                <a16:creationId xmlns:a16="http://schemas.microsoft.com/office/drawing/2014/main" id="{45D3E54A-CD55-BF42-8008-0B232CA5C8BC}"/>
              </a:ext>
            </a:extLst>
          </p:cNvPr>
          <p:cNvSpPr txBox="1"/>
          <p:nvPr/>
        </p:nvSpPr>
        <p:spPr>
          <a:xfrm>
            <a:off x="7030721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3" name="Group 95">
            <a:extLst>
              <a:ext uri="{FF2B5EF4-FFF2-40B4-BE49-F238E27FC236}">
                <a16:creationId xmlns:a16="http://schemas.microsoft.com/office/drawing/2014/main" id="{615DA6D6-967A-E741-B807-42BC73829D11}"/>
              </a:ext>
            </a:extLst>
          </p:cNvPr>
          <p:cNvGrpSpPr/>
          <p:nvPr/>
        </p:nvGrpSpPr>
        <p:grpSpPr>
          <a:xfrm>
            <a:off x="7030721" y="3728027"/>
            <a:ext cx="422699" cy="407694"/>
            <a:chOff x="7030721" y="3728027"/>
            <a:chExt cx="422699" cy="407694"/>
          </a:xfrm>
        </p:grpSpPr>
        <p:sp>
          <p:nvSpPr>
            <p:cNvPr id="64" name="Rectangle 110">
              <a:extLst>
                <a:ext uri="{FF2B5EF4-FFF2-40B4-BE49-F238E27FC236}">
                  <a16:creationId xmlns:a16="http://schemas.microsoft.com/office/drawing/2014/main" id="{3C673755-DE2F-F549-A6C0-FE151F406A0C}"/>
                </a:ext>
              </a:extLst>
            </p:cNvPr>
            <p:cNvSpPr/>
            <p:nvPr/>
          </p:nvSpPr>
          <p:spPr>
            <a:xfrm>
              <a:off x="7030721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65" name="Rectangle 111">
              <a:extLst>
                <a:ext uri="{FF2B5EF4-FFF2-40B4-BE49-F238E27FC236}">
                  <a16:creationId xmlns:a16="http://schemas.microsoft.com/office/drawing/2014/main" id="{E7D4C31C-D525-5948-9217-3DAAF8EEF629}"/>
                </a:ext>
              </a:extLst>
            </p:cNvPr>
            <p:cNvSpPr/>
            <p:nvPr/>
          </p:nvSpPr>
          <p:spPr>
            <a:xfrm>
              <a:off x="7115933" y="3950781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66" name="object 30">
            <a:extLst>
              <a:ext uri="{FF2B5EF4-FFF2-40B4-BE49-F238E27FC236}">
                <a16:creationId xmlns:a16="http://schemas.microsoft.com/office/drawing/2014/main" id="{A5254195-8516-614D-BB17-8DD9CF7BDF01}"/>
              </a:ext>
            </a:extLst>
          </p:cNvPr>
          <p:cNvSpPr txBox="1"/>
          <p:nvPr/>
        </p:nvSpPr>
        <p:spPr>
          <a:xfrm>
            <a:off x="7030721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67" name="object 30">
            <a:extLst>
              <a:ext uri="{FF2B5EF4-FFF2-40B4-BE49-F238E27FC236}">
                <a16:creationId xmlns:a16="http://schemas.microsoft.com/office/drawing/2014/main" id="{8610E5F2-400B-7C4B-B255-FC7565942DE7}"/>
              </a:ext>
            </a:extLst>
          </p:cNvPr>
          <p:cNvSpPr txBox="1"/>
          <p:nvPr/>
        </p:nvSpPr>
        <p:spPr>
          <a:xfrm>
            <a:off x="7457882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8" name="Group 98">
            <a:extLst>
              <a:ext uri="{FF2B5EF4-FFF2-40B4-BE49-F238E27FC236}">
                <a16:creationId xmlns:a16="http://schemas.microsoft.com/office/drawing/2014/main" id="{C4E46B73-E706-D144-BAC3-FE3FB0684FD5}"/>
              </a:ext>
            </a:extLst>
          </p:cNvPr>
          <p:cNvGrpSpPr/>
          <p:nvPr/>
        </p:nvGrpSpPr>
        <p:grpSpPr>
          <a:xfrm>
            <a:off x="7457882" y="3728027"/>
            <a:ext cx="422699" cy="407694"/>
            <a:chOff x="7457882" y="3728027"/>
            <a:chExt cx="422699" cy="407694"/>
          </a:xfrm>
        </p:grpSpPr>
        <p:sp>
          <p:nvSpPr>
            <p:cNvPr id="69" name="Rectangle 108">
              <a:extLst>
                <a:ext uri="{FF2B5EF4-FFF2-40B4-BE49-F238E27FC236}">
                  <a16:creationId xmlns:a16="http://schemas.microsoft.com/office/drawing/2014/main" id="{2991CAF8-7BA7-3543-9800-745E8AE3CA9B}"/>
                </a:ext>
              </a:extLst>
            </p:cNvPr>
            <p:cNvSpPr/>
            <p:nvPr/>
          </p:nvSpPr>
          <p:spPr>
            <a:xfrm>
              <a:off x="7457882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0" name="Rectangle 109">
              <a:extLst>
                <a:ext uri="{FF2B5EF4-FFF2-40B4-BE49-F238E27FC236}">
                  <a16:creationId xmlns:a16="http://schemas.microsoft.com/office/drawing/2014/main" id="{81682A78-7BF8-5E48-BDFD-3EF73C4A3BFA}"/>
                </a:ext>
              </a:extLst>
            </p:cNvPr>
            <p:cNvSpPr/>
            <p:nvPr/>
          </p:nvSpPr>
          <p:spPr>
            <a:xfrm>
              <a:off x="7522800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1" name="object 30">
            <a:extLst>
              <a:ext uri="{FF2B5EF4-FFF2-40B4-BE49-F238E27FC236}">
                <a16:creationId xmlns:a16="http://schemas.microsoft.com/office/drawing/2014/main" id="{94C85A86-E75E-8944-8C5A-55E5C1C801DA}"/>
              </a:ext>
            </a:extLst>
          </p:cNvPr>
          <p:cNvSpPr txBox="1"/>
          <p:nvPr/>
        </p:nvSpPr>
        <p:spPr>
          <a:xfrm>
            <a:off x="7457882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72" name="object 30">
            <a:extLst>
              <a:ext uri="{FF2B5EF4-FFF2-40B4-BE49-F238E27FC236}">
                <a16:creationId xmlns:a16="http://schemas.microsoft.com/office/drawing/2014/main" id="{D490F34B-FCD5-1743-B0E6-450271B04F14}"/>
              </a:ext>
            </a:extLst>
          </p:cNvPr>
          <p:cNvSpPr txBox="1"/>
          <p:nvPr/>
        </p:nvSpPr>
        <p:spPr>
          <a:xfrm>
            <a:off x="7885035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73" name="Group 101">
            <a:extLst>
              <a:ext uri="{FF2B5EF4-FFF2-40B4-BE49-F238E27FC236}">
                <a16:creationId xmlns:a16="http://schemas.microsoft.com/office/drawing/2014/main" id="{0EAF3BC5-CBC6-2D47-9E4E-2B052B65FB3E}"/>
              </a:ext>
            </a:extLst>
          </p:cNvPr>
          <p:cNvGrpSpPr/>
          <p:nvPr/>
        </p:nvGrpSpPr>
        <p:grpSpPr>
          <a:xfrm>
            <a:off x="7899318" y="3732791"/>
            <a:ext cx="422699" cy="407694"/>
            <a:chOff x="7899318" y="3732791"/>
            <a:chExt cx="422699" cy="407694"/>
          </a:xfrm>
        </p:grpSpPr>
        <p:sp>
          <p:nvSpPr>
            <p:cNvPr id="74" name="Rectangle 106">
              <a:extLst>
                <a:ext uri="{FF2B5EF4-FFF2-40B4-BE49-F238E27FC236}">
                  <a16:creationId xmlns:a16="http://schemas.microsoft.com/office/drawing/2014/main" id="{3CC91156-B4A7-5F41-86FF-5C556A03A29D}"/>
                </a:ext>
              </a:extLst>
            </p:cNvPr>
            <p:cNvSpPr/>
            <p:nvPr/>
          </p:nvSpPr>
          <p:spPr>
            <a:xfrm>
              <a:off x="7899318" y="3732791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5" name="Rectangle 107">
              <a:extLst>
                <a:ext uri="{FF2B5EF4-FFF2-40B4-BE49-F238E27FC236}">
                  <a16:creationId xmlns:a16="http://schemas.microsoft.com/office/drawing/2014/main" id="{E0E30EBB-12CD-CF4B-8367-51B71A6F667E}"/>
                </a:ext>
              </a:extLst>
            </p:cNvPr>
            <p:cNvSpPr/>
            <p:nvPr/>
          </p:nvSpPr>
          <p:spPr>
            <a:xfrm>
              <a:off x="7964229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76" name="Group 102">
            <a:extLst>
              <a:ext uri="{FF2B5EF4-FFF2-40B4-BE49-F238E27FC236}">
                <a16:creationId xmlns:a16="http://schemas.microsoft.com/office/drawing/2014/main" id="{A905D833-02FC-C249-A388-FEEEA62A3B7F}"/>
              </a:ext>
            </a:extLst>
          </p:cNvPr>
          <p:cNvGrpSpPr/>
          <p:nvPr/>
        </p:nvGrpSpPr>
        <p:grpSpPr>
          <a:xfrm>
            <a:off x="8326480" y="3732791"/>
            <a:ext cx="417935" cy="407694"/>
            <a:chOff x="8326480" y="3732791"/>
            <a:chExt cx="417935" cy="407694"/>
          </a:xfrm>
        </p:grpSpPr>
        <p:sp>
          <p:nvSpPr>
            <p:cNvPr id="77" name="Rectangle 104">
              <a:extLst>
                <a:ext uri="{FF2B5EF4-FFF2-40B4-BE49-F238E27FC236}">
                  <a16:creationId xmlns:a16="http://schemas.microsoft.com/office/drawing/2014/main" id="{F5C7C175-C5E9-5E46-BF83-7CC916FD275A}"/>
                </a:ext>
              </a:extLst>
            </p:cNvPr>
            <p:cNvSpPr/>
            <p:nvPr/>
          </p:nvSpPr>
          <p:spPr>
            <a:xfrm>
              <a:off x="8326480" y="3732791"/>
              <a:ext cx="417935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8" name="Rectangle 105">
              <a:extLst>
                <a:ext uri="{FF2B5EF4-FFF2-40B4-BE49-F238E27FC236}">
                  <a16:creationId xmlns:a16="http://schemas.microsoft.com/office/drawing/2014/main" id="{3EB7825B-F9BD-814B-B90F-1678952E5BE2}"/>
                </a:ext>
              </a:extLst>
            </p:cNvPr>
            <p:cNvSpPr/>
            <p:nvPr/>
          </p:nvSpPr>
          <p:spPr>
            <a:xfrm>
              <a:off x="8384431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9" name="Rectangle 103">
            <a:extLst>
              <a:ext uri="{FF2B5EF4-FFF2-40B4-BE49-F238E27FC236}">
                <a16:creationId xmlns:a16="http://schemas.microsoft.com/office/drawing/2014/main" id="{F5DA5AF6-82C5-F747-9EA3-102FF7D77245}"/>
              </a:ext>
            </a:extLst>
          </p:cNvPr>
          <p:cNvSpPr/>
          <p:nvPr/>
        </p:nvSpPr>
        <p:spPr>
          <a:xfrm>
            <a:off x="677680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(Dev/Test)</a:t>
            </a:r>
            <a:endParaRPr lang="en-GB" sz="800" b="0" i="0" u="none" strike="noStrike" kern="1200" cap="none" spc="0" baseline="0" dirty="0">
              <a:solidFill>
                <a:srgbClr val="30BA78"/>
              </a:solidFill>
              <a:uFillTx/>
              <a:latin typeface="Poppins Light"/>
            </a:endParaRPr>
          </a:p>
        </p:txBody>
      </p:sp>
      <p:sp>
        <p:nvSpPr>
          <p:cNvPr id="80" name="object 16">
            <a:extLst>
              <a:ext uri="{FF2B5EF4-FFF2-40B4-BE49-F238E27FC236}">
                <a16:creationId xmlns:a16="http://schemas.microsoft.com/office/drawing/2014/main" id="{04CF8640-D732-C14D-9B7B-ACCCA02357DA}"/>
              </a:ext>
            </a:extLst>
          </p:cNvPr>
          <p:cNvSpPr/>
          <p:nvPr/>
        </p:nvSpPr>
        <p:spPr>
          <a:xfrm>
            <a:off x="343389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1" name="object 35">
            <a:extLst>
              <a:ext uri="{FF2B5EF4-FFF2-40B4-BE49-F238E27FC236}">
                <a16:creationId xmlns:a16="http://schemas.microsoft.com/office/drawing/2014/main" id="{6B4FEB0F-22AE-9649-B519-3D3873C48A31}"/>
              </a:ext>
            </a:extLst>
          </p:cNvPr>
          <p:cNvSpPr/>
          <p:nvPr/>
        </p:nvSpPr>
        <p:spPr>
          <a:xfrm>
            <a:off x="3423330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2" name="object 41">
            <a:extLst>
              <a:ext uri="{FF2B5EF4-FFF2-40B4-BE49-F238E27FC236}">
                <a16:creationId xmlns:a16="http://schemas.microsoft.com/office/drawing/2014/main" id="{C01A7F93-2C2E-AF4D-98B5-F0B4626BDC99}"/>
              </a:ext>
            </a:extLst>
          </p:cNvPr>
          <p:cNvSpPr/>
          <p:nvPr/>
        </p:nvSpPr>
        <p:spPr>
          <a:xfrm>
            <a:off x="343389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3" name="object 42">
            <a:extLst>
              <a:ext uri="{FF2B5EF4-FFF2-40B4-BE49-F238E27FC236}">
                <a16:creationId xmlns:a16="http://schemas.microsoft.com/office/drawing/2014/main" id="{BA64304B-FF4F-F046-831A-5F5F9F601DEE}"/>
              </a:ext>
            </a:extLst>
          </p:cNvPr>
          <p:cNvSpPr txBox="1"/>
          <p:nvPr/>
        </p:nvSpPr>
        <p:spPr>
          <a:xfrm>
            <a:off x="3504081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84" name="object 43">
            <a:extLst>
              <a:ext uri="{FF2B5EF4-FFF2-40B4-BE49-F238E27FC236}">
                <a16:creationId xmlns:a16="http://schemas.microsoft.com/office/drawing/2014/main" id="{63B788C0-287E-0641-8534-623D72850EFF}"/>
              </a:ext>
            </a:extLst>
          </p:cNvPr>
          <p:cNvSpPr txBox="1"/>
          <p:nvPr/>
        </p:nvSpPr>
        <p:spPr>
          <a:xfrm>
            <a:off x="3504081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85" name="object 44">
            <a:extLst>
              <a:ext uri="{FF2B5EF4-FFF2-40B4-BE49-F238E27FC236}">
                <a16:creationId xmlns:a16="http://schemas.microsoft.com/office/drawing/2014/main" id="{AE332679-5734-EF4B-934C-A08E6D09B4E4}"/>
              </a:ext>
            </a:extLst>
          </p:cNvPr>
          <p:cNvSpPr txBox="1"/>
          <p:nvPr/>
        </p:nvSpPr>
        <p:spPr>
          <a:xfrm>
            <a:off x="3504081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86" name="object 30">
            <a:extLst>
              <a:ext uri="{FF2B5EF4-FFF2-40B4-BE49-F238E27FC236}">
                <a16:creationId xmlns:a16="http://schemas.microsoft.com/office/drawing/2014/main" id="{C7FC614E-E85E-4D49-B3D1-66A19E8D1D26}"/>
              </a:ext>
            </a:extLst>
          </p:cNvPr>
          <p:cNvSpPr txBox="1"/>
          <p:nvPr/>
        </p:nvSpPr>
        <p:spPr>
          <a:xfrm>
            <a:off x="414246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7" name="object 30">
            <a:extLst>
              <a:ext uri="{FF2B5EF4-FFF2-40B4-BE49-F238E27FC236}">
                <a16:creationId xmlns:a16="http://schemas.microsoft.com/office/drawing/2014/main" id="{DAA25A44-0054-4549-937A-0935CA260AEE}"/>
              </a:ext>
            </a:extLst>
          </p:cNvPr>
          <p:cNvSpPr txBox="1"/>
          <p:nvPr/>
        </p:nvSpPr>
        <p:spPr>
          <a:xfrm>
            <a:off x="414246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8" name="object 30">
            <a:extLst>
              <a:ext uri="{FF2B5EF4-FFF2-40B4-BE49-F238E27FC236}">
                <a16:creationId xmlns:a16="http://schemas.microsoft.com/office/drawing/2014/main" id="{308D4D20-B727-7D41-84B9-D075FAAF0CFC}"/>
              </a:ext>
            </a:extLst>
          </p:cNvPr>
          <p:cNvSpPr txBox="1"/>
          <p:nvPr/>
        </p:nvSpPr>
        <p:spPr>
          <a:xfrm>
            <a:off x="456961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9" name="object 30">
            <a:extLst>
              <a:ext uri="{FF2B5EF4-FFF2-40B4-BE49-F238E27FC236}">
                <a16:creationId xmlns:a16="http://schemas.microsoft.com/office/drawing/2014/main" id="{85E39D73-D121-4146-94BE-C127B0759F42}"/>
              </a:ext>
            </a:extLst>
          </p:cNvPr>
          <p:cNvSpPr txBox="1"/>
          <p:nvPr/>
        </p:nvSpPr>
        <p:spPr>
          <a:xfrm>
            <a:off x="4569613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0" name="object 30">
            <a:extLst>
              <a:ext uri="{FF2B5EF4-FFF2-40B4-BE49-F238E27FC236}">
                <a16:creationId xmlns:a16="http://schemas.microsoft.com/office/drawing/2014/main" id="{A7E2C7E3-8C8E-8F4C-9DFA-788A5EC5D64B}"/>
              </a:ext>
            </a:extLst>
          </p:cNvPr>
          <p:cNvSpPr txBox="1"/>
          <p:nvPr/>
        </p:nvSpPr>
        <p:spPr>
          <a:xfrm>
            <a:off x="4996766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1" name="Rectangle 141">
            <a:extLst>
              <a:ext uri="{FF2B5EF4-FFF2-40B4-BE49-F238E27FC236}">
                <a16:creationId xmlns:a16="http://schemas.microsoft.com/office/drawing/2014/main" id="{2E5AA402-346B-DC4E-A82E-1E77FACE0F63}"/>
              </a:ext>
            </a:extLst>
          </p:cNvPr>
          <p:cNvSpPr/>
          <p:nvPr/>
        </p:nvSpPr>
        <p:spPr>
          <a:xfrm>
            <a:off x="388853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2 (Prod)</a:t>
            </a:r>
          </a:p>
        </p:txBody>
      </p:sp>
      <p:sp>
        <p:nvSpPr>
          <p:cNvPr id="92" name="object 16">
            <a:extLst>
              <a:ext uri="{FF2B5EF4-FFF2-40B4-BE49-F238E27FC236}">
                <a16:creationId xmlns:a16="http://schemas.microsoft.com/office/drawing/2014/main" id="{BA70AF10-6726-1946-8232-A831D31250E4}"/>
              </a:ext>
            </a:extLst>
          </p:cNvPr>
          <p:cNvSpPr/>
          <p:nvPr/>
        </p:nvSpPr>
        <p:spPr>
          <a:xfrm>
            <a:off x="733549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3" name="object 35">
            <a:extLst>
              <a:ext uri="{FF2B5EF4-FFF2-40B4-BE49-F238E27FC236}">
                <a16:creationId xmlns:a16="http://schemas.microsoft.com/office/drawing/2014/main" id="{939EB1EB-C159-AC47-A5B6-1A532BCE3B31}"/>
              </a:ext>
            </a:extLst>
          </p:cNvPr>
          <p:cNvSpPr/>
          <p:nvPr/>
        </p:nvSpPr>
        <p:spPr>
          <a:xfrm>
            <a:off x="722988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4" name="object 41">
            <a:extLst>
              <a:ext uri="{FF2B5EF4-FFF2-40B4-BE49-F238E27FC236}">
                <a16:creationId xmlns:a16="http://schemas.microsoft.com/office/drawing/2014/main" id="{64A30CF3-C95A-914D-B549-DF2BD0B4F85B}"/>
              </a:ext>
            </a:extLst>
          </p:cNvPr>
          <p:cNvSpPr/>
          <p:nvPr/>
        </p:nvSpPr>
        <p:spPr>
          <a:xfrm>
            <a:off x="733549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5" name="object 42">
            <a:extLst>
              <a:ext uri="{FF2B5EF4-FFF2-40B4-BE49-F238E27FC236}">
                <a16:creationId xmlns:a16="http://schemas.microsoft.com/office/drawing/2014/main" id="{2930DA50-313F-4A4F-9ED9-E8ABE56D94AE}"/>
              </a:ext>
            </a:extLst>
          </p:cNvPr>
          <p:cNvSpPr txBox="1"/>
          <p:nvPr/>
        </p:nvSpPr>
        <p:spPr>
          <a:xfrm>
            <a:off x="803748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96" name="object 43">
            <a:extLst>
              <a:ext uri="{FF2B5EF4-FFF2-40B4-BE49-F238E27FC236}">
                <a16:creationId xmlns:a16="http://schemas.microsoft.com/office/drawing/2014/main" id="{A2A88A2D-F42E-194F-AC94-B4EF3DC7E90A}"/>
              </a:ext>
            </a:extLst>
          </p:cNvPr>
          <p:cNvSpPr txBox="1"/>
          <p:nvPr/>
        </p:nvSpPr>
        <p:spPr>
          <a:xfrm>
            <a:off x="803748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97" name="object 44">
            <a:extLst>
              <a:ext uri="{FF2B5EF4-FFF2-40B4-BE49-F238E27FC236}">
                <a16:creationId xmlns:a16="http://schemas.microsoft.com/office/drawing/2014/main" id="{1DF0E61B-E8F6-884F-858A-290FA2D2DAD1}"/>
              </a:ext>
            </a:extLst>
          </p:cNvPr>
          <p:cNvSpPr txBox="1"/>
          <p:nvPr/>
        </p:nvSpPr>
        <p:spPr>
          <a:xfrm>
            <a:off x="803748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98" name="object 30">
            <a:extLst>
              <a:ext uri="{FF2B5EF4-FFF2-40B4-BE49-F238E27FC236}">
                <a16:creationId xmlns:a16="http://schemas.microsoft.com/office/drawing/2014/main" id="{24E42F89-0D08-184C-9DC0-285437FFBC53}"/>
              </a:ext>
            </a:extLst>
          </p:cNvPr>
          <p:cNvSpPr txBox="1"/>
          <p:nvPr/>
        </p:nvSpPr>
        <p:spPr>
          <a:xfrm>
            <a:off x="1442118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9" name="object 30">
            <a:extLst>
              <a:ext uri="{FF2B5EF4-FFF2-40B4-BE49-F238E27FC236}">
                <a16:creationId xmlns:a16="http://schemas.microsoft.com/office/drawing/2014/main" id="{7E3B0CB4-5268-544B-903C-DD1FECEAB970}"/>
              </a:ext>
            </a:extLst>
          </p:cNvPr>
          <p:cNvSpPr txBox="1"/>
          <p:nvPr/>
        </p:nvSpPr>
        <p:spPr>
          <a:xfrm>
            <a:off x="1442118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0" name="object 30">
            <a:extLst>
              <a:ext uri="{FF2B5EF4-FFF2-40B4-BE49-F238E27FC236}">
                <a16:creationId xmlns:a16="http://schemas.microsoft.com/office/drawing/2014/main" id="{AA34FF9B-743C-3944-BB09-CFA9B7395DA2}"/>
              </a:ext>
            </a:extLst>
          </p:cNvPr>
          <p:cNvSpPr txBox="1"/>
          <p:nvPr/>
        </p:nvSpPr>
        <p:spPr>
          <a:xfrm>
            <a:off x="186928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1" name="object 30">
            <a:extLst>
              <a:ext uri="{FF2B5EF4-FFF2-40B4-BE49-F238E27FC236}">
                <a16:creationId xmlns:a16="http://schemas.microsoft.com/office/drawing/2014/main" id="{843AE116-0D29-F74F-8855-BBA60B299501}"/>
              </a:ext>
            </a:extLst>
          </p:cNvPr>
          <p:cNvSpPr txBox="1"/>
          <p:nvPr/>
        </p:nvSpPr>
        <p:spPr>
          <a:xfrm>
            <a:off x="186928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2" name="object 30">
            <a:extLst>
              <a:ext uri="{FF2B5EF4-FFF2-40B4-BE49-F238E27FC236}">
                <a16:creationId xmlns:a16="http://schemas.microsoft.com/office/drawing/2014/main" id="{D9D41086-7F99-7F45-9FC7-75F33A88C070}"/>
              </a:ext>
            </a:extLst>
          </p:cNvPr>
          <p:cNvSpPr txBox="1"/>
          <p:nvPr/>
        </p:nvSpPr>
        <p:spPr>
          <a:xfrm>
            <a:off x="229643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3" name="Rectangle 172">
            <a:extLst>
              <a:ext uri="{FF2B5EF4-FFF2-40B4-BE49-F238E27FC236}">
                <a16:creationId xmlns:a16="http://schemas.microsoft.com/office/drawing/2014/main" id="{F1A996BA-D464-0D40-AAEE-A6D3140129E8}"/>
              </a:ext>
            </a:extLst>
          </p:cNvPr>
          <p:cNvSpPr/>
          <p:nvPr/>
        </p:nvSpPr>
        <p:spPr>
          <a:xfrm>
            <a:off x="1188198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</a:t>
            </a: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Prod)</a:t>
            </a:r>
          </a:p>
        </p:txBody>
      </p:sp>
      <p:sp>
        <p:nvSpPr>
          <p:cNvPr id="104" name="object 16">
            <a:extLst>
              <a:ext uri="{FF2B5EF4-FFF2-40B4-BE49-F238E27FC236}">
                <a16:creationId xmlns:a16="http://schemas.microsoft.com/office/drawing/2014/main" id="{78220E4B-DEA9-B144-A028-278E7F7354B8}"/>
              </a:ext>
            </a:extLst>
          </p:cNvPr>
          <p:cNvSpPr/>
          <p:nvPr/>
        </p:nvSpPr>
        <p:spPr>
          <a:xfrm>
            <a:off x="2083716" y="4635313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5" name="object 35">
            <a:extLst>
              <a:ext uri="{FF2B5EF4-FFF2-40B4-BE49-F238E27FC236}">
                <a16:creationId xmlns:a16="http://schemas.microsoft.com/office/drawing/2014/main" id="{B004D6A0-0870-3E46-B39B-A77EA0DB1264}"/>
              </a:ext>
            </a:extLst>
          </p:cNvPr>
          <p:cNvSpPr/>
          <p:nvPr/>
        </p:nvSpPr>
        <p:spPr>
          <a:xfrm>
            <a:off x="2073155" y="510416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6" name="object 41">
            <a:extLst>
              <a:ext uri="{FF2B5EF4-FFF2-40B4-BE49-F238E27FC236}">
                <a16:creationId xmlns:a16="http://schemas.microsoft.com/office/drawing/2014/main" id="{A4ED29C0-D17B-D048-A2A4-6C62BD9FDE55}"/>
              </a:ext>
            </a:extLst>
          </p:cNvPr>
          <p:cNvSpPr/>
          <p:nvPr/>
        </p:nvSpPr>
        <p:spPr>
          <a:xfrm>
            <a:off x="2083716" y="5373215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7" name="object 42">
            <a:extLst>
              <a:ext uri="{FF2B5EF4-FFF2-40B4-BE49-F238E27FC236}">
                <a16:creationId xmlns:a16="http://schemas.microsoft.com/office/drawing/2014/main" id="{C56E25D1-43B4-7A49-BC31-FE9B2B0301A2}"/>
              </a:ext>
            </a:extLst>
          </p:cNvPr>
          <p:cNvSpPr txBox="1"/>
          <p:nvPr/>
        </p:nvSpPr>
        <p:spPr>
          <a:xfrm>
            <a:off x="2153914" y="4927729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108" name="object 43">
            <a:extLst>
              <a:ext uri="{FF2B5EF4-FFF2-40B4-BE49-F238E27FC236}">
                <a16:creationId xmlns:a16="http://schemas.microsoft.com/office/drawing/2014/main" id="{93A6C9D0-E0C0-A542-97E8-0FF1CCF1118C}"/>
              </a:ext>
            </a:extLst>
          </p:cNvPr>
          <p:cNvSpPr txBox="1"/>
          <p:nvPr/>
        </p:nvSpPr>
        <p:spPr>
          <a:xfrm>
            <a:off x="2153914" y="5197001"/>
            <a:ext cx="765398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109" name="object 44">
            <a:extLst>
              <a:ext uri="{FF2B5EF4-FFF2-40B4-BE49-F238E27FC236}">
                <a16:creationId xmlns:a16="http://schemas.microsoft.com/office/drawing/2014/main" id="{373EADB0-49D6-FB43-B6C2-4EBFBB8640C2}"/>
              </a:ext>
            </a:extLst>
          </p:cNvPr>
          <p:cNvSpPr txBox="1"/>
          <p:nvPr/>
        </p:nvSpPr>
        <p:spPr>
          <a:xfrm>
            <a:off x="2153914" y="5440423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110" name="object 30">
            <a:extLst>
              <a:ext uri="{FF2B5EF4-FFF2-40B4-BE49-F238E27FC236}">
                <a16:creationId xmlns:a16="http://schemas.microsoft.com/office/drawing/2014/main" id="{0108AEC7-5696-7D44-80C3-4F5AC848826C}"/>
              </a:ext>
            </a:extLst>
          </p:cNvPr>
          <p:cNvSpPr txBox="1"/>
          <p:nvPr/>
        </p:nvSpPr>
        <p:spPr>
          <a:xfrm>
            <a:off x="2792294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1" name="Group 224">
            <a:extLst>
              <a:ext uri="{FF2B5EF4-FFF2-40B4-BE49-F238E27FC236}">
                <a16:creationId xmlns:a16="http://schemas.microsoft.com/office/drawing/2014/main" id="{0C77C381-8751-6E4B-9F10-2D05C03A88AA}"/>
              </a:ext>
            </a:extLst>
          </p:cNvPr>
          <p:cNvGrpSpPr/>
          <p:nvPr/>
        </p:nvGrpSpPr>
        <p:grpSpPr>
          <a:xfrm>
            <a:off x="2792294" y="5381911"/>
            <a:ext cx="389433" cy="437311"/>
            <a:chOff x="2792294" y="5381911"/>
            <a:chExt cx="389433" cy="437311"/>
          </a:xfrm>
        </p:grpSpPr>
        <p:sp>
          <p:nvSpPr>
            <p:cNvPr id="112" name="Rectangle 239">
              <a:extLst>
                <a:ext uri="{FF2B5EF4-FFF2-40B4-BE49-F238E27FC236}">
                  <a16:creationId xmlns:a16="http://schemas.microsoft.com/office/drawing/2014/main" id="{F1747E2D-997F-314F-A4C3-EE1991A4F686}"/>
                </a:ext>
              </a:extLst>
            </p:cNvPr>
            <p:cNvSpPr/>
            <p:nvPr/>
          </p:nvSpPr>
          <p:spPr>
            <a:xfrm>
              <a:off x="2792294" y="5381911"/>
              <a:ext cx="389433" cy="43731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3" name="Rectangle 240">
              <a:extLst>
                <a:ext uri="{FF2B5EF4-FFF2-40B4-BE49-F238E27FC236}">
                  <a16:creationId xmlns:a16="http://schemas.microsoft.com/office/drawing/2014/main" id="{7154BEB4-59B1-1748-9029-F274B6322837}"/>
                </a:ext>
              </a:extLst>
            </p:cNvPr>
            <p:cNvSpPr/>
            <p:nvPr/>
          </p:nvSpPr>
          <p:spPr>
            <a:xfrm>
              <a:off x="2830186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4" name="object 30">
            <a:extLst>
              <a:ext uri="{FF2B5EF4-FFF2-40B4-BE49-F238E27FC236}">
                <a16:creationId xmlns:a16="http://schemas.microsoft.com/office/drawing/2014/main" id="{6598BC0F-539B-B140-B006-AAC0C6EF3E69}"/>
              </a:ext>
            </a:extLst>
          </p:cNvPr>
          <p:cNvSpPr txBox="1"/>
          <p:nvPr/>
        </p:nvSpPr>
        <p:spPr>
          <a:xfrm>
            <a:off x="2792294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15" name="object 30">
            <a:extLst>
              <a:ext uri="{FF2B5EF4-FFF2-40B4-BE49-F238E27FC236}">
                <a16:creationId xmlns:a16="http://schemas.microsoft.com/office/drawing/2014/main" id="{ED9B71C2-59E4-B844-A2AE-EF0C8EE6BBEA}"/>
              </a:ext>
            </a:extLst>
          </p:cNvPr>
          <p:cNvSpPr txBox="1"/>
          <p:nvPr/>
        </p:nvSpPr>
        <p:spPr>
          <a:xfrm>
            <a:off x="3219446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6" name="Group 227">
            <a:extLst>
              <a:ext uri="{FF2B5EF4-FFF2-40B4-BE49-F238E27FC236}">
                <a16:creationId xmlns:a16="http://schemas.microsoft.com/office/drawing/2014/main" id="{0D5A68F8-F0BA-A448-B232-8E34D5C6BB57}"/>
              </a:ext>
            </a:extLst>
          </p:cNvPr>
          <p:cNvGrpSpPr/>
          <p:nvPr/>
        </p:nvGrpSpPr>
        <p:grpSpPr>
          <a:xfrm>
            <a:off x="3207989" y="5393368"/>
            <a:ext cx="429539" cy="420121"/>
            <a:chOff x="3207989" y="5393368"/>
            <a:chExt cx="429539" cy="420121"/>
          </a:xfrm>
        </p:grpSpPr>
        <p:sp>
          <p:nvSpPr>
            <p:cNvPr id="117" name="Rectangle 237">
              <a:extLst>
                <a:ext uri="{FF2B5EF4-FFF2-40B4-BE49-F238E27FC236}">
                  <a16:creationId xmlns:a16="http://schemas.microsoft.com/office/drawing/2014/main" id="{949F2BA4-B821-1740-8B65-0A8E5BDA5C58}"/>
                </a:ext>
              </a:extLst>
            </p:cNvPr>
            <p:cNvSpPr/>
            <p:nvPr/>
          </p:nvSpPr>
          <p:spPr>
            <a:xfrm>
              <a:off x="3207989" y="5393368"/>
              <a:ext cx="429539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8" name="Rectangle 238">
              <a:extLst>
                <a:ext uri="{FF2B5EF4-FFF2-40B4-BE49-F238E27FC236}">
                  <a16:creationId xmlns:a16="http://schemas.microsoft.com/office/drawing/2014/main" id="{586E6FDC-6F09-A74C-AE79-5557D7DDFA56}"/>
                </a:ext>
              </a:extLst>
            </p:cNvPr>
            <p:cNvSpPr/>
            <p:nvPr/>
          </p:nvSpPr>
          <p:spPr>
            <a:xfrm>
              <a:off x="3257339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9" name="object 30">
            <a:extLst>
              <a:ext uri="{FF2B5EF4-FFF2-40B4-BE49-F238E27FC236}">
                <a16:creationId xmlns:a16="http://schemas.microsoft.com/office/drawing/2014/main" id="{A361183B-F7BE-0845-B395-509F2DD2CC92}"/>
              </a:ext>
            </a:extLst>
          </p:cNvPr>
          <p:cNvSpPr txBox="1"/>
          <p:nvPr/>
        </p:nvSpPr>
        <p:spPr>
          <a:xfrm>
            <a:off x="3219446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20" name="object 30">
            <a:extLst>
              <a:ext uri="{FF2B5EF4-FFF2-40B4-BE49-F238E27FC236}">
                <a16:creationId xmlns:a16="http://schemas.microsoft.com/office/drawing/2014/main" id="{062895C4-CF95-C648-A44B-E802E596EFAD}"/>
              </a:ext>
            </a:extLst>
          </p:cNvPr>
          <p:cNvSpPr txBox="1"/>
          <p:nvPr/>
        </p:nvSpPr>
        <p:spPr>
          <a:xfrm>
            <a:off x="3646599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21" name="Group 230">
            <a:extLst>
              <a:ext uri="{FF2B5EF4-FFF2-40B4-BE49-F238E27FC236}">
                <a16:creationId xmlns:a16="http://schemas.microsoft.com/office/drawing/2014/main" id="{3E7B4082-D643-694D-9162-02EE6E5E3952}"/>
              </a:ext>
            </a:extLst>
          </p:cNvPr>
          <p:cNvGrpSpPr/>
          <p:nvPr/>
        </p:nvGrpSpPr>
        <p:grpSpPr>
          <a:xfrm>
            <a:off x="3640866" y="5393368"/>
            <a:ext cx="423815" cy="420121"/>
            <a:chOff x="3640866" y="5393368"/>
            <a:chExt cx="423815" cy="420121"/>
          </a:xfrm>
        </p:grpSpPr>
        <p:sp>
          <p:nvSpPr>
            <p:cNvPr id="122" name="Rectangle 235">
              <a:extLst>
                <a:ext uri="{FF2B5EF4-FFF2-40B4-BE49-F238E27FC236}">
                  <a16:creationId xmlns:a16="http://schemas.microsoft.com/office/drawing/2014/main" id="{ECC88D21-F496-704B-B1CD-4AA9EB0C09A7}"/>
                </a:ext>
              </a:extLst>
            </p:cNvPr>
            <p:cNvSpPr/>
            <p:nvPr/>
          </p:nvSpPr>
          <p:spPr>
            <a:xfrm>
              <a:off x="3640866" y="5393368"/>
              <a:ext cx="423815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123" name="Rectangle 236">
              <a:extLst>
                <a:ext uri="{FF2B5EF4-FFF2-40B4-BE49-F238E27FC236}">
                  <a16:creationId xmlns:a16="http://schemas.microsoft.com/office/drawing/2014/main" id="{E9AE3501-D85D-334D-8451-A54B7A0E08D3}"/>
                </a:ext>
              </a:extLst>
            </p:cNvPr>
            <p:cNvSpPr/>
            <p:nvPr/>
          </p:nvSpPr>
          <p:spPr>
            <a:xfrm>
              <a:off x="3684492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124" name="Group 231">
            <a:extLst>
              <a:ext uri="{FF2B5EF4-FFF2-40B4-BE49-F238E27FC236}">
                <a16:creationId xmlns:a16="http://schemas.microsoft.com/office/drawing/2014/main" id="{12BBDC11-9EA1-6F4D-8CFD-30A4E0FF8EDB}"/>
              </a:ext>
            </a:extLst>
          </p:cNvPr>
          <p:cNvGrpSpPr/>
          <p:nvPr/>
        </p:nvGrpSpPr>
        <p:grpSpPr>
          <a:xfrm>
            <a:off x="4073752" y="5393368"/>
            <a:ext cx="406624" cy="420121"/>
            <a:chOff x="4073752" y="5393368"/>
            <a:chExt cx="406624" cy="420121"/>
          </a:xfrm>
        </p:grpSpPr>
        <p:sp>
          <p:nvSpPr>
            <p:cNvPr id="125" name="Rectangle 233">
              <a:extLst>
                <a:ext uri="{FF2B5EF4-FFF2-40B4-BE49-F238E27FC236}">
                  <a16:creationId xmlns:a16="http://schemas.microsoft.com/office/drawing/2014/main" id="{8C20CDC1-708B-BE4C-9BBD-7A4F9BB0BD00}"/>
                </a:ext>
              </a:extLst>
            </p:cNvPr>
            <p:cNvSpPr/>
            <p:nvPr/>
          </p:nvSpPr>
          <p:spPr>
            <a:xfrm>
              <a:off x="4073752" y="5393368"/>
              <a:ext cx="406624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26" name="Rectangle 234">
              <a:extLst>
                <a:ext uri="{FF2B5EF4-FFF2-40B4-BE49-F238E27FC236}">
                  <a16:creationId xmlns:a16="http://schemas.microsoft.com/office/drawing/2014/main" id="{262FB377-BF5E-FD40-9FD7-D41217BB1CFD}"/>
                </a:ext>
              </a:extLst>
            </p:cNvPr>
            <p:cNvSpPr/>
            <p:nvPr/>
          </p:nvSpPr>
          <p:spPr>
            <a:xfrm>
              <a:off x="4111654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27" name="Rectangle 232">
            <a:extLst>
              <a:ext uri="{FF2B5EF4-FFF2-40B4-BE49-F238E27FC236}">
                <a16:creationId xmlns:a16="http://schemas.microsoft.com/office/drawing/2014/main" id="{176EA66B-7787-AC4A-A3C2-FCF0E6720899}"/>
              </a:ext>
            </a:extLst>
          </p:cNvPr>
          <p:cNvSpPr/>
          <p:nvPr/>
        </p:nvSpPr>
        <p:spPr>
          <a:xfrm>
            <a:off x="2538365" y="4483440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3 - Hosted (Prod)</a:t>
            </a:r>
          </a:p>
        </p:txBody>
      </p:sp>
      <p:grpSp>
        <p:nvGrpSpPr>
          <p:cNvPr id="128" name="Group 112">
            <a:extLst>
              <a:ext uri="{FF2B5EF4-FFF2-40B4-BE49-F238E27FC236}">
                <a16:creationId xmlns:a16="http://schemas.microsoft.com/office/drawing/2014/main" id="{E1121341-B57A-9E4B-8383-FE6D042F90B4}"/>
              </a:ext>
            </a:extLst>
          </p:cNvPr>
          <p:cNvGrpSpPr/>
          <p:nvPr/>
        </p:nvGrpSpPr>
        <p:grpSpPr>
          <a:xfrm>
            <a:off x="9297948" y="4143420"/>
            <a:ext cx="1641201" cy="113065"/>
            <a:chOff x="9297948" y="4143420"/>
            <a:chExt cx="1641201" cy="113065"/>
          </a:xfrm>
        </p:grpSpPr>
        <p:sp>
          <p:nvSpPr>
            <p:cNvPr id="129" name="object 34">
              <a:extLst>
                <a:ext uri="{FF2B5EF4-FFF2-40B4-BE49-F238E27FC236}">
                  <a16:creationId xmlns:a16="http://schemas.microsoft.com/office/drawing/2014/main" id="{84438FA9-5841-154A-9469-1AFB181F6BBC}"/>
                </a:ext>
              </a:extLst>
            </p:cNvPr>
            <p:cNvSpPr/>
            <p:nvPr/>
          </p:nvSpPr>
          <p:spPr>
            <a:xfrm>
              <a:off x="9297948" y="4151074"/>
              <a:ext cx="554739" cy="97026"/>
            </a:xfrm>
            <a:prstGeom prst="rect">
              <a:avLst/>
            </a:prstGeom>
            <a:blipFill>
              <a:blip r:embed="rId3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pic>
          <p:nvPicPr>
            <p:cNvPr id="130" name="Picture 52" descr="A close up of a sign&#10;&#10;Description automatically generated">
              <a:extLst>
                <a:ext uri="{FF2B5EF4-FFF2-40B4-BE49-F238E27FC236}">
                  <a16:creationId xmlns:a16="http://schemas.microsoft.com/office/drawing/2014/main" id="{B2F6AD51-D66D-0E40-A72B-95905ED1A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2137" y="4143420"/>
              <a:ext cx="547012" cy="113065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31" name="object 34">
            <a:extLst>
              <a:ext uri="{FF2B5EF4-FFF2-40B4-BE49-F238E27FC236}">
                <a16:creationId xmlns:a16="http://schemas.microsoft.com/office/drawing/2014/main" id="{E0611B18-387C-5A4D-BF2A-0DCF4B9B6FD7}"/>
              </a:ext>
            </a:extLst>
          </p:cNvPr>
          <p:cNvSpPr/>
          <p:nvPr/>
        </p:nvSpPr>
        <p:spPr>
          <a:xfrm>
            <a:off x="6611898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2" name="Picture 115" descr="A close up of a sign&#10;&#10;Description automatically generated">
            <a:extLst>
              <a:ext uri="{FF2B5EF4-FFF2-40B4-BE49-F238E27FC236}">
                <a16:creationId xmlns:a16="http://schemas.microsoft.com/office/drawing/2014/main" id="{5D216206-B1C9-9C48-93E6-EAED3405BE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087" y="4143420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3" name="object 34">
            <a:extLst>
              <a:ext uri="{FF2B5EF4-FFF2-40B4-BE49-F238E27FC236}">
                <a16:creationId xmlns:a16="http://schemas.microsoft.com/office/drawing/2014/main" id="{2D9FAAB6-1C0A-FD41-896E-70B861B3274E}"/>
              </a:ext>
            </a:extLst>
          </p:cNvPr>
          <p:cNvSpPr/>
          <p:nvPr/>
        </p:nvSpPr>
        <p:spPr>
          <a:xfrm>
            <a:off x="3709336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4" name="object 34">
            <a:extLst>
              <a:ext uri="{FF2B5EF4-FFF2-40B4-BE49-F238E27FC236}">
                <a16:creationId xmlns:a16="http://schemas.microsoft.com/office/drawing/2014/main" id="{D65D116E-8D12-014E-A143-2D3752D42F88}"/>
              </a:ext>
            </a:extLst>
          </p:cNvPr>
          <p:cNvSpPr/>
          <p:nvPr/>
        </p:nvSpPr>
        <p:spPr>
          <a:xfrm>
            <a:off x="837553" y="419869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5" name="object 34">
            <a:extLst>
              <a:ext uri="{FF2B5EF4-FFF2-40B4-BE49-F238E27FC236}">
                <a16:creationId xmlns:a16="http://schemas.microsoft.com/office/drawing/2014/main" id="{0DBBED02-7D79-0340-A0E4-F154CEDE76C4}"/>
              </a:ext>
            </a:extLst>
          </p:cNvPr>
          <p:cNvSpPr/>
          <p:nvPr/>
        </p:nvSpPr>
        <p:spPr>
          <a:xfrm>
            <a:off x="2351882" y="583595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6" name="Picture 244" descr="A close up of a sign&#10;&#10;Description automatically generated">
            <a:extLst>
              <a:ext uri="{FF2B5EF4-FFF2-40B4-BE49-F238E27FC236}">
                <a16:creationId xmlns:a16="http://schemas.microsoft.com/office/drawing/2014/main" id="{629BF31E-9215-E447-8222-5E2AE5ABDBD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071" y="5828303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7" name="object 99">
            <a:extLst>
              <a:ext uri="{FF2B5EF4-FFF2-40B4-BE49-F238E27FC236}">
                <a16:creationId xmlns:a16="http://schemas.microsoft.com/office/drawing/2014/main" id="{D214F736-C8D4-CC40-BAF4-7762857DA1AC}"/>
              </a:ext>
            </a:extLst>
          </p:cNvPr>
          <p:cNvSpPr txBox="1"/>
          <p:nvPr/>
        </p:nvSpPr>
        <p:spPr>
          <a:xfrm>
            <a:off x="4801521" y="4978493"/>
            <a:ext cx="1021125" cy="5790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R="5084">
              <a:spcBef>
                <a:spcPts val="95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Cloud Hosted Environment on GKE, EKS, AKS, etc</a:t>
            </a:r>
          </a:p>
          <a:p>
            <a:pPr marL="0" marR="5084" lvl="0" indent="0" algn="l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900" b="0" i="0" u="none" strike="noStrike" kern="1200" cap="none" spc="-5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cxnSp>
        <p:nvCxnSpPr>
          <p:cNvPr id="138" name="Straight Arrow Connector 250">
            <a:extLst>
              <a:ext uri="{FF2B5EF4-FFF2-40B4-BE49-F238E27FC236}">
                <a16:creationId xmlns:a16="http://schemas.microsoft.com/office/drawing/2014/main" id="{C0CAE603-438F-904C-B18B-30F896964499}"/>
              </a:ext>
            </a:extLst>
          </p:cNvPr>
          <p:cNvCxnSpPr>
            <a:stCxn id="19" idx="2"/>
            <a:endCxn id="127" idx="0"/>
          </p:cNvCxnSpPr>
          <p:nvPr/>
        </p:nvCxnSpPr>
        <p:spPr>
          <a:xfrm>
            <a:off x="3306004" y="2616198"/>
            <a:ext cx="55" cy="1867242"/>
          </a:xfrm>
          <a:prstGeom prst="straightConnector1">
            <a:avLst/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pic>
        <p:nvPicPr>
          <p:cNvPr id="139" name="Picture 195">
            <a:extLst>
              <a:ext uri="{FF2B5EF4-FFF2-40B4-BE49-F238E27FC236}">
                <a16:creationId xmlns:a16="http://schemas.microsoft.com/office/drawing/2014/main" id="{3A1AE798-3D83-B840-9BF6-2FEFA3DB1AC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2002" y="4880161"/>
            <a:ext cx="272738" cy="1546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0" name="Picture 196">
            <a:extLst>
              <a:ext uri="{FF2B5EF4-FFF2-40B4-BE49-F238E27FC236}">
                <a16:creationId xmlns:a16="http://schemas.microsoft.com/office/drawing/2014/main" id="{49DA8049-A333-6748-9658-365ACABF744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2148" y="4724403"/>
            <a:ext cx="210467" cy="2350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1" name="Picture 197">
            <a:extLst>
              <a:ext uri="{FF2B5EF4-FFF2-40B4-BE49-F238E27FC236}">
                <a16:creationId xmlns:a16="http://schemas.microsoft.com/office/drawing/2014/main" id="{B333AAC6-0DDF-5F43-B89B-6E64A92774E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2581" y="4915942"/>
            <a:ext cx="197931" cy="1155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2" name="object 30">
            <a:extLst>
              <a:ext uri="{FF2B5EF4-FFF2-40B4-BE49-F238E27FC236}">
                <a16:creationId xmlns:a16="http://schemas.microsoft.com/office/drawing/2014/main" id="{43F4C712-48E8-8140-A4DA-31AB578ED482}"/>
              </a:ext>
            </a:extLst>
          </p:cNvPr>
          <p:cNvSpPr txBox="1"/>
          <p:nvPr/>
        </p:nvSpPr>
        <p:spPr>
          <a:xfrm>
            <a:off x="1442118" y="3736476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3" name="object 30">
            <a:extLst>
              <a:ext uri="{FF2B5EF4-FFF2-40B4-BE49-F238E27FC236}">
                <a16:creationId xmlns:a16="http://schemas.microsoft.com/office/drawing/2014/main" id="{D3B5761E-AC0D-AC47-974A-293CEB481B64}"/>
              </a:ext>
            </a:extLst>
          </p:cNvPr>
          <p:cNvSpPr txBox="1"/>
          <p:nvPr/>
        </p:nvSpPr>
        <p:spPr>
          <a:xfrm>
            <a:off x="1935949" y="3741231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4" name="object 30">
            <a:extLst>
              <a:ext uri="{FF2B5EF4-FFF2-40B4-BE49-F238E27FC236}">
                <a16:creationId xmlns:a16="http://schemas.microsoft.com/office/drawing/2014/main" id="{C5A40913-4879-4D42-8AD5-0E5DA7197C8B}"/>
              </a:ext>
            </a:extLst>
          </p:cNvPr>
          <p:cNvSpPr txBox="1"/>
          <p:nvPr/>
        </p:nvSpPr>
        <p:spPr>
          <a:xfrm>
            <a:off x="2467883" y="373647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5" name="object 30">
            <a:extLst>
              <a:ext uri="{FF2B5EF4-FFF2-40B4-BE49-F238E27FC236}">
                <a16:creationId xmlns:a16="http://schemas.microsoft.com/office/drawing/2014/main" id="{BDB4F290-C728-954C-9163-735345E93774}"/>
              </a:ext>
            </a:extLst>
          </p:cNvPr>
          <p:cNvSpPr txBox="1"/>
          <p:nvPr/>
        </p:nvSpPr>
        <p:spPr>
          <a:xfrm>
            <a:off x="4132932" y="3712665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6" name="object 30">
            <a:extLst>
              <a:ext uri="{FF2B5EF4-FFF2-40B4-BE49-F238E27FC236}">
                <a16:creationId xmlns:a16="http://schemas.microsoft.com/office/drawing/2014/main" id="{DDF4BFAC-29C1-EA41-A5EC-F3A9B395F805}"/>
              </a:ext>
            </a:extLst>
          </p:cNvPr>
          <p:cNvSpPr txBox="1"/>
          <p:nvPr/>
        </p:nvSpPr>
        <p:spPr>
          <a:xfrm>
            <a:off x="4626763" y="3717420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7" name="object 30">
            <a:extLst>
              <a:ext uri="{FF2B5EF4-FFF2-40B4-BE49-F238E27FC236}">
                <a16:creationId xmlns:a16="http://schemas.microsoft.com/office/drawing/2014/main" id="{0D8502C8-6F9B-0D4E-8334-6433CD0F9EF0}"/>
              </a:ext>
            </a:extLst>
          </p:cNvPr>
          <p:cNvSpPr txBox="1"/>
          <p:nvPr/>
        </p:nvSpPr>
        <p:spPr>
          <a:xfrm>
            <a:off x="5158697" y="371265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8" name="Rectangle 47">
            <a:extLst>
              <a:ext uri="{FF2B5EF4-FFF2-40B4-BE49-F238E27FC236}">
                <a16:creationId xmlns:a16="http://schemas.microsoft.com/office/drawing/2014/main" id="{9465FB5D-01A4-C341-8891-A41C289701F8}"/>
              </a:ext>
            </a:extLst>
          </p:cNvPr>
          <p:cNvSpPr/>
          <p:nvPr/>
        </p:nvSpPr>
        <p:spPr>
          <a:xfrm>
            <a:off x="4355287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49" name="Rectangle 49">
            <a:extLst>
              <a:ext uri="{FF2B5EF4-FFF2-40B4-BE49-F238E27FC236}">
                <a16:creationId xmlns:a16="http://schemas.microsoft.com/office/drawing/2014/main" id="{F0837B4A-94EA-0743-B569-D90F164F463D}"/>
              </a:ext>
            </a:extLst>
          </p:cNvPr>
          <p:cNvSpPr/>
          <p:nvPr/>
        </p:nvSpPr>
        <p:spPr>
          <a:xfrm>
            <a:off x="3636148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0" name="Rectangle 50">
            <a:extLst>
              <a:ext uri="{FF2B5EF4-FFF2-40B4-BE49-F238E27FC236}">
                <a16:creationId xmlns:a16="http://schemas.microsoft.com/office/drawing/2014/main" id="{1B2CA67C-C574-FE4D-9A29-7DC5C83D487B}"/>
              </a:ext>
            </a:extLst>
          </p:cNvPr>
          <p:cNvSpPr/>
          <p:nvPr/>
        </p:nvSpPr>
        <p:spPr>
          <a:xfrm>
            <a:off x="9186656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1" name="Rectangle 51">
            <a:extLst>
              <a:ext uri="{FF2B5EF4-FFF2-40B4-BE49-F238E27FC236}">
                <a16:creationId xmlns:a16="http://schemas.microsoft.com/office/drawing/2014/main" id="{1EBD1B5F-34DE-DF4C-8CEF-DB3AB4E9ADD6}"/>
              </a:ext>
            </a:extLst>
          </p:cNvPr>
          <p:cNvSpPr/>
          <p:nvPr/>
        </p:nvSpPr>
        <p:spPr>
          <a:xfrm>
            <a:off x="9924842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3" name="Google Shape;1467;p43">
            <a:extLst>
              <a:ext uri="{FF2B5EF4-FFF2-40B4-BE49-F238E27FC236}">
                <a16:creationId xmlns:a16="http://schemas.microsoft.com/office/drawing/2014/main" id="{56BBD9A1-EF80-AB8E-C29E-3505AE098A43}"/>
              </a:ext>
            </a:extLst>
          </p:cNvPr>
          <p:cNvSpPr txBox="1"/>
          <p:nvPr/>
        </p:nvSpPr>
        <p:spPr>
          <a:xfrm>
            <a:off x="2130425" y="1268412"/>
            <a:ext cx="2314575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 dirty="0"/>
          </a:p>
        </p:txBody>
      </p:sp>
      <p:sp>
        <p:nvSpPr>
          <p:cNvPr id="154" name="Google Shape;1461;p43">
            <a:extLst>
              <a:ext uri="{FF2B5EF4-FFF2-40B4-BE49-F238E27FC236}">
                <a16:creationId xmlns:a16="http://schemas.microsoft.com/office/drawing/2014/main" id="{E8199000-EF5A-B85B-8CEF-2F6FD3391EF2}"/>
              </a:ext>
            </a:extLst>
          </p:cNvPr>
          <p:cNvSpPr txBox="1"/>
          <p:nvPr/>
        </p:nvSpPr>
        <p:spPr>
          <a:xfrm>
            <a:off x="7720012" y="1268412"/>
            <a:ext cx="2312987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 anchorCtr="0" compatLnSpc="1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dirty="0">
                <a:latin typeface="Poppins" pitchFamily="2" charset="77"/>
                <a:ea typeface="+mj-ea"/>
                <a:cs typeface="Poppins" pitchFamily="2" charset="77"/>
              </a:rPr>
              <a:t>Virtual Machines vs Containers</a:t>
            </a:r>
            <a:endParaRPr lang="en-US" sz="4800" i="0" u="none" strike="noStrike" cap="none" spc="0" baseline="0" dirty="0">
              <a:uFillTx/>
              <a:latin typeface="Poppins" pitchFamily="2" charset="77"/>
              <a:ea typeface="+mj-ea"/>
              <a:cs typeface="Poppins" pitchFamily="2" charset="77"/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45C897-25DD-4DA1-6833-9A10BEB7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25" y="2472865"/>
            <a:ext cx="4228973" cy="37955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76B8BB-A059-CD05-A5C2-D33EC7243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04" y="2422577"/>
            <a:ext cx="4228972" cy="379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49678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026AA2C0-93EF-FBA3-EDDF-9E5647AAED7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3994"/>
            <a:ext cx="12192000" cy="6774006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chemeClr val="bg1"/>
                </a:solidFill>
                <a:uFillTx/>
                <a:latin typeface="Poppins Medium"/>
              </a:rPr>
              <a:t>VMs -&gt; Containers -&gt; Kubernetes! </a:t>
            </a:r>
            <a:endParaRPr lang="en-US" sz="1800" b="0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76379572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An aerial view of a large city&#10;&#10;Description automatically generated with low confidence">
            <a:extLst>
              <a:ext uri="{FF2B5EF4-FFF2-40B4-BE49-F238E27FC236}">
                <a16:creationId xmlns:a16="http://schemas.microsoft.com/office/drawing/2014/main" id="{9BE28747-DE53-FA44-89B4-EBF52617E75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0" y="118074"/>
            <a:ext cx="6096000" cy="6739926"/>
          </a:xfrm>
          <a:solidFill>
            <a:srgbClr val="EFEFEF"/>
          </a:solidFill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3EBA999-1A7D-264F-B761-A341D5EBD3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99102" y="2125683"/>
            <a:ext cx="5488905" cy="3775393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Poppins" pitchFamily="2" charset="77"/>
                <a:cs typeface="Poppins" pitchFamily="2" charset="77"/>
              </a:rPr>
              <a:t>Rancher Government Solutions is an Enterprise Software company that focuses solely on US Government Missions. Fueled by the innovation of our upstream Rancher Open-Source communities, our Enterprise Platform offerings are security hardened and ready for deployment on any US Government mission critical system.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RGS is a wholly owned subsidiary to SUSE. RGS is the only entity within SUSE that is authorized to sell Rancher and SUSE Products to the US Government. </a:t>
            </a:r>
            <a:r>
              <a:rPr lang="en-US" sz="2000" b="1" dirty="0">
                <a:latin typeface="Poppins" pitchFamily="2" charset="77"/>
                <a:cs typeface="Poppins" pitchFamily="2" charset="77"/>
              </a:rPr>
              <a:t> </a:t>
            </a:r>
            <a:endParaRPr lang="en-US" sz="20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F994343D-928E-F941-8F84-041EA343CED6}"/>
              </a:ext>
            </a:extLst>
          </p:cNvPr>
          <p:cNvSpPr txBox="1"/>
          <p:nvPr/>
        </p:nvSpPr>
        <p:spPr>
          <a:xfrm>
            <a:off x="586959" y="1275848"/>
            <a:ext cx="4913190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Engineering Cloud Native Computing Platforms for the US Government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C7F5E7C-9C34-8242-B37A-D9A185D7A9D0}"/>
              </a:ext>
            </a:extLst>
          </p:cNvPr>
          <p:cNvSpPr txBox="1"/>
          <p:nvPr/>
        </p:nvSpPr>
        <p:spPr>
          <a:xfrm>
            <a:off x="563382" y="335772"/>
            <a:ext cx="4960344" cy="97390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 Government Solutions (RGS)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267565-7307-552D-665F-F1912CB860E8}"/>
              </a:ext>
            </a:extLst>
          </p:cNvPr>
          <p:cNvSpPr/>
          <p:nvPr/>
        </p:nvSpPr>
        <p:spPr>
          <a:xfrm>
            <a:off x="9159789" y="5691490"/>
            <a:ext cx="2455929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7094074-E691-EC97-5D42-A5123C13E884}"/>
              </a:ext>
            </a:extLst>
          </p:cNvPr>
          <p:cNvSpPr txBox="1"/>
          <p:nvPr/>
        </p:nvSpPr>
        <p:spPr>
          <a:xfrm>
            <a:off x="9130241" y="5720651"/>
            <a:ext cx="2574118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RBAC and PKI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D6415-A99D-5749-FB19-2D5CD527A605}"/>
              </a:ext>
            </a:extLst>
          </p:cNvPr>
          <p:cNvSpPr/>
          <p:nvPr/>
        </p:nvSpPr>
        <p:spPr>
          <a:xfrm>
            <a:off x="8917461" y="1108402"/>
            <a:ext cx="2999678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0C61C88-6808-6176-2B96-909529E3A261}"/>
              </a:ext>
            </a:extLst>
          </p:cNvPr>
          <p:cNvSpPr txBox="1"/>
          <p:nvPr/>
        </p:nvSpPr>
        <p:spPr>
          <a:xfrm>
            <a:off x="8961862" y="1137349"/>
            <a:ext cx="291087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SELinux and FIPS-2/3 Compliance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855599-1891-80BA-18F0-C1DC21F77C97}"/>
              </a:ext>
            </a:extLst>
          </p:cNvPr>
          <p:cNvSpPr/>
          <p:nvPr/>
        </p:nvSpPr>
        <p:spPr>
          <a:xfrm>
            <a:off x="7506424" y="502763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DA25B4FC-5F6B-9AE3-BDA5-E925AFE91051}"/>
              </a:ext>
            </a:extLst>
          </p:cNvPr>
          <p:cNvSpPr txBox="1"/>
          <p:nvPr/>
        </p:nvSpPr>
        <p:spPr>
          <a:xfrm>
            <a:off x="7598611" y="531330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STIG/CIS Hardening &amp; 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109206-837C-76C7-0DD4-A816C5479AE9}"/>
              </a:ext>
            </a:extLst>
          </p:cNvPr>
          <p:cNvSpPr/>
          <p:nvPr/>
        </p:nvSpPr>
        <p:spPr>
          <a:xfrm>
            <a:off x="7946571" y="1679759"/>
            <a:ext cx="3658470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4260D6A9-BB10-DE3E-0777-17635C7AC99C}"/>
              </a:ext>
            </a:extLst>
          </p:cNvPr>
          <p:cNvSpPr txBox="1"/>
          <p:nvPr/>
        </p:nvSpPr>
        <p:spPr>
          <a:xfrm>
            <a:off x="7992858" y="1705933"/>
            <a:ext cx="356589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Enterprise Monitoring &amp; Audit Functionality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857890-6653-ED4D-D013-87A98D997274}"/>
              </a:ext>
            </a:extLst>
          </p:cNvPr>
          <p:cNvSpPr/>
          <p:nvPr/>
        </p:nvSpPr>
        <p:spPr>
          <a:xfrm>
            <a:off x="7966393" y="6255595"/>
            <a:ext cx="399448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CE4BBBDF-E6CA-A43B-0ED0-E3A9E80CEE7E}"/>
              </a:ext>
            </a:extLst>
          </p:cNvPr>
          <p:cNvSpPr txBox="1"/>
          <p:nvPr/>
        </p:nvSpPr>
        <p:spPr>
          <a:xfrm>
            <a:off x="7936346" y="6274745"/>
            <a:ext cx="3994487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Air-Gapped , GovCloud, W&amp;S, C2S, SC2S, C2E</a:t>
            </a:r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A8FA31FB-FD37-544F-9204-9D4314132CCF}"/>
              </a:ext>
            </a:extLst>
          </p:cNvPr>
          <p:cNvSpPr/>
          <p:nvPr/>
        </p:nvSpPr>
        <p:spPr>
          <a:xfrm>
            <a:off x="516982" y="1165177"/>
            <a:ext cx="3536094" cy="4011407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1BA7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D34AF4C2-1C8E-DE40-9274-A0C580CE8DC7}"/>
              </a:ext>
            </a:extLst>
          </p:cNvPr>
          <p:cNvSpPr/>
          <p:nvPr/>
        </p:nvSpPr>
        <p:spPr>
          <a:xfrm>
            <a:off x="4311401" y="1178240"/>
            <a:ext cx="3569198" cy="3995257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1BA7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23">
            <a:extLst>
              <a:ext uri="{FF2B5EF4-FFF2-40B4-BE49-F238E27FC236}">
                <a16:creationId xmlns:a16="http://schemas.microsoft.com/office/drawing/2014/main" id="{ABD96CAF-D9F7-0443-AF01-A3229A98B3E9}"/>
              </a:ext>
            </a:extLst>
          </p:cNvPr>
          <p:cNvSpPr/>
          <p:nvPr/>
        </p:nvSpPr>
        <p:spPr>
          <a:xfrm>
            <a:off x="8073239" y="1171673"/>
            <a:ext cx="3546335" cy="3995257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1BA7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F63941-AB2C-4909-B842-43D59B817A18}"/>
              </a:ext>
            </a:extLst>
          </p:cNvPr>
          <p:cNvSpPr txBox="1"/>
          <p:nvPr/>
        </p:nvSpPr>
        <p:spPr>
          <a:xfrm>
            <a:off x="383467" y="1369359"/>
            <a:ext cx="11406938" cy="609505"/>
          </a:xfrm>
          <a:prstGeom prst="rect">
            <a:avLst/>
          </a:prstGeom>
          <a:solidFill>
            <a:srgbClr val="2453F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id="{86C82801-F11B-F947-B6D0-8E8405538FE1}"/>
              </a:ext>
            </a:extLst>
          </p:cNvPr>
          <p:cNvSpPr/>
          <p:nvPr/>
        </p:nvSpPr>
        <p:spPr>
          <a:xfrm>
            <a:off x="8075094" y="5166931"/>
            <a:ext cx="3536094" cy="925226"/>
          </a:xfrm>
          <a:prstGeom prst="rect">
            <a:avLst/>
          </a:prstGeom>
          <a:noFill/>
          <a:ln w="19046" cap="flat">
            <a:solidFill>
              <a:schemeClr val="bg2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1BA7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44721446-FA89-0045-8EE4-F7891A1B240E}"/>
              </a:ext>
            </a:extLst>
          </p:cNvPr>
          <p:cNvSpPr/>
          <p:nvPr/>
        </p:nvSpPr>
        <p:spPr>
          <a:xfrm>
            <a:off x="4311401" y="5169177"/>
            <a:ext cx="3536094" cy="925226"/>
          </a:xfrm>
          <a:prstGeom prst="rect">
            <a:avLst/>
          </a:prstGeom>
          <a:noFill/>
          <a:ln w="19046" cap="flat">
            <a:solidFill>
              <a:schemeClr val="bg2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1BA7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B6AE323-7E5D-C547-B07D-44091C4AE1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1891" y="760515"/>
            <a:ext cx="10508458" cy="297774"/>
          </a:xfrm>
        </p:spPr>
        <p:txBody>
          <a:bodyPr/>
          <a:lstStyle/>
          <a:p>
            <a:pPr marL="0" lvl="0" indent="0">
              <a:buNone/>
            </a:pPr>
            <a:r>
              <a:rPr lang="en-US" b="1" dirty="0"/>
              <a:t>Go to Market and Accelerate Mission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4ECE2-4AC9-344E-AE15-0DB32839D5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598" y="1516984"/>
            <a:ext cx="3498783" cy="297774"/>
          </a:xfrm>
          <a:noFill/>
          <a:ln>
            <a:noFill/>
          </a:ln>
        </p:spPr>
        <p:txBody>
          <a:bodyPr/>
          <a:lstStyle/>
          <a:p>
            <a:pPr marL="0" lvl="0" indent="0" algn="ctr">
              <a:buNone/>
            </a:pPr>
            <a:r>
              <a:rPr lang="en-US" b="1" spc="50" dirty="0">
                <a:solidFill>
                  <a:srgbClr val="FFFFFF"/>
                </a:solidFill>
              </a:rPr>
              <a:t>Product Subscription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6A6B30D4-09E2-9D48-9623-C6F20F1815EF}"/>
              </a:ext>
            </a:extLst>
          </p:cNvPr>
          <p:cNvSpPr txBox="1"/>
          <p:nvPr/>
        </p:nvSpPr>
        <p:spPr>
          <a:xfrm>
            <a:off x="590551" y="2061875"/>
            <a:ext cx="3362188" cy="31071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itchFamily="2"/>
                <a:ea typeface="+mn-ea"/>
                <a:cs typeface="Poppins" pitchFamily="2"/>
              </a:rPr>
              <a:t> Secure Dedicated Repository for product download</a:t>
            </a: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kern="0" dirty="0">
                <a:solidFill>
                  <a:srgbClr val="000000"/>
                </a:solidFill>
                <a:latin typeface="Poppins" pitchFamily="2"/>
                <a:cs typeface="Poppins" pitchFamily="2"/>
              </a:rPr>
              <a:t>Full Features of Rancher Platform Stack and SUSE SLES OS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 pitchFamily="2"/>
              <a:ea typeface="+mn-ea"/>
              <a:cs typeface="Poppins" pitchFamily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SLA: 24/7/365 CONUS-based enterprise support.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Access to Product Documentation- even in Air Gapped environments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000000"/>
                </a:solidFill>
                <a:latin typeface="Poppins Light"/>
              </a:rPr>
              <a:t>Certified Integration Support for Kubernetes ecosystem offerings.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Access to Rancher Gov Carbide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29A7DA97-8E01-B044-96C2-E221DE8BCACC}"/>
              </a:ext>
            </a:extLst>
          </p:cNvPr>
          <p:cNvSpPr/>
          <p:nvPr/>
        </p:nvSpPr>
        <p:spPr>
          <a:xfrm>
            <a:off x="503598" y="5176585"/>
            <a:ext cx="3536094" cy="925226"/>
          </a:xfrm>
          <a:prstGeom prst="rect">
            <a:avLst/>
          </a:prstGeom>
          <a:noFill/>
          <a:ln w="19046" cap="flat">
            <a:solidFill>
              <a:schemeClr val="bg2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1BA7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1AA42EEA-31B8-664F-A302-E4ABD6A8C5A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62550" y="5213706"/>
            <a:ext cx="912307" cy="8509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EF844522-F528-FA46-A19B-5BEE07C5905D}"/>
              </a:ext>
            </a:extLst>
          </p:cNvPr>
          <p:cNvSpPr/>
          <p:nvPr/>
        </p:nvSpPr>
        <p:spPr>
          <a:xfrm>
            <a:off x="5927050" y="3120568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 Light"/>
              <a:ea typeface="+mn-ea"/>
              <a:cs typeface="+mn-cs"/>
            </a:endParaRPr>
          </a:p>
        </p:txBody>
      </p:sp>
      <p:pic>
        <p:nvPicPr>
          <p:cNvPr id="13" name="Picture 8" descr="RKE">
            <a:extLst>
              <a:ext uri="{FF2B5EF4-FFF2-40B4-BE49-F238E27FC236}">
                <a16:creationId xmlns:a16="http://schemas.microsoft.com/office/drawing/2014/main" id="{E443EDFE-A0D7-D045-94EF-77DD52D2699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626646" y="5213706"/>
            <a:ext cx="694432" cy="80794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503523A5-31A1-C349-8A57-5975F020CD38}"/>
              </a:ext>
            </a:extLst>
          </p:cNvPr>
          <p:cNvSpPr txBox="1"/>
          <p:nvPr/>
        </p:nvSpPr>
        <p:spPr>
          <a:xfrm>
            <a:off x="4409646" y="2124617"/>
            <a:ext cx="3334431" cy="287899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On-Site, On-Premises, or Remote Cleared Engineers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Rancher Stack Product Subject Matter Experts to accelerate customers deployments.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Cleared personnel for any project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Technical Account Manager &amp; bootstrap architecture support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000000"/>
                </a:solidFill>
                <a:latin typeface="Poppins Light"/>
              </a:rPr>
              <a:t>Enablement and Training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 Ligh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 Light"/>
              <a:ea typeface="+mn-ea"/>
              <a:cs typeface="+mn-cs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4478BD4D-F71F-ED48-A068-F233FBF5457D}"/>
              </a:ext>
            </a:extLst>
          </p:cNvPr>
          <p:cNvSpPr txBox="1"/>
          <p:nvPr/>
        </p:nvSpPr>
        <p:spPr>
          <a:xfrm>
            <a:off x="8138924" y="2061875"/>
            <a:ext cx="3327372" cy="31299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Dedicated Rancher product portfolio that seamlessly deploys in air-gap/classified/mission environments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Security first mindset to Rancher by baking in NIST FIPS-140-2/3 encryption &amp; DISA STIG certification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Collaborated to develop the RKE Government/RKE2 secure-by-default Kubernetes distribution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Cloud to Data Center to Tactical Edge Portfolio Offerings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91985516-5FAD-0C45-A94C-C9122F2993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80919" y="1521478"/>
            <a:ext cx="3358005" cy="293157"/>
          </a:xfrm>
        </p:spPr>
        <p:txBody>
          <a:bodyPr/>
          <a:lstStyle/>
          <a:p>
            <a:pPr marL="0" lvl="0" indent="0">
              <a:buNone/>
            </a:pPr>
            <a:r>
              <a:rPr lang="en-US" b="1" spc="50" dirty="0">
                <a:solidFill>
                  <a:srgbClr val="FFFFFF"/>
                </a:solidFill>
              </a:rPr>
              <a:t>Professional Services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9AE15A1A-BE87-024A-9A10-30448126A6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709735" y="1684503"/>
            <a:ext cx="3358005" cy="297774"/>
          </a:xfrm>
        </p:spPr>
        <p:txBody>
          <a:bodyPr/>
          <a:lstStyle/>
          <a:p>
            <a:pPr marL="0" lvl="0" indent="0">
              <a:buNone/>
            </a:pPr>
            <a:r>
              <a:rPr lang="en-US" b="1" spc="50" dirty="0">
                <a:solidFill>
                  <a:srgbClr val="FFFFFF"/>
                </a:solidFill>
              </a:rPr>
              <a:t>Mission</a:t>
            </a:r>
            <a:r>
              <a:rPr lang="en-US" sz="1400" b="1" spc="50" dirty="0">
                <a:solidFill>
                  <a:srgbClr val="FFFFFF"/>
                </a:solidFill>
              </a:rPr>
              <a:t> </a:t>
            </a:r>
            <a:r>
              <a:rPr lang="en-US" b="1" spc="50" dirty="0">
                <a:solidFill>
                  <a:srgbClr val="FFFFFF"/>
                </a:solidFill>
              </a:rPr>
              <a:t>Accelerator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Three Pillars of Customer Success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 pitchFamily="2"/>
              <a:ea typeface="+mn-ea"/>
              <a:cs typeface="Poppins" pitchFamily="2"/>
            </a:endParaRPr>
          </a:p>
        </p:txBody>
      </p:sp>
      <p:pic>
        <p:nvPicPr>
          <p:cNvPr id="19" name="Picture 7" descr="Icon&#10;&#10;Description automatically generated">
            <a:extLst>
              <a:ext uri="{FF2B5EF4-FFF2-40B4-BE49-F238E27FC236}">
                <a16:creationId xmlns:a16="http://schemas.microsoft.com/office/drawing/2014/main" id="{3FDB4167-6AC2-3A4F-87DE-740F4F9B4F8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422" y="5394797"/>
            <a:ext cx="1105491" cy="6268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">
            <a:extLst>
              <a:ext uri="{FF2B5EF4-FFF2-40B4-BE49-F238E27FC236}">
                <a16:creationId xmlns:a16="http://schemas.microsoft.com/office/drawing/2014/main" id="{5317BFE3-90B1-4564-AAEB-8AE3A4045A89}"/>
              </a:ext>
            </a:extLst>
          </p:cNvPr>
          <p:cNvSpPr/>
          <p:nvPr/>
        </p:nvSpPr>
        <p:spPr>
          <a:xfrm>
            <a:off x="7913821" y="3463837"/>
            <a:ext cx="3471860" cy="2777828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71A2669-2BB8-3B4A-BFD5-D06BB902F70D}"/>
              </a:ext>
            </a:extLst>
          </p:cNvPr>
          <p:cNvSpPr/>
          <p:nvPr/>
        </p:nvSpPr>
        <p:spPr>
          <a:xfrm>
            <a:off x="7913822" y="1355564"/>
            <a:ext cx="3468412" cy="715909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9A7682C-1788-DA40-BDF6-7D763C7657C0}"/>
              </a:ext>
            </a:extLst>
          </p:cNvPr>
          <p:cNvSpPr/>
          <p:nvPr/>
        </p:nvSpPr>
        <p:spPr>
          <a:xfrm>
            <a:off x="4170404" y="1333842"/>
            <a:ext cx="3546335" cy="733798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6" name="Picture 2" descr="media.defense.gov/2020/Aug/07/2002473157/-1/-1/...">
            <a:extLst>
              <a:ext uri="{FF2B5EF4-FFF2-40B4-BE49-F238E27FC236}">
                <a16:creationId xmlns:a16="http://schemas.microsoft.com/office/drawing/2014/main" id="{8A89CE74-D6E3-CD43-BD7E-9D3B4EDD40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68775" y="2128024"/>
            <a:ext cx="1251796" cy="12517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BADAE768-E7EE-574E-BD5A-1E6B99A9F56E}"/>
              </a:ext>
            </a:extLst>
          </p:cNvPr>
          <p:cNvSpPr/>
          <p:nvPr/>
        </p:nvSpPr>
        <p:spPr>
          <a:xfrm>
            <a:off x="490861" y="3463837"/>
            <a:ext cx="3471860" cy="2777828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31F2CFE4-78B4-3041-8BBB-FB6C144457D3}"/>
              </a:ext>
            </a:extLst>
          </p:cNvPr>
          <p:cNvSpPr txBox="1"/>
          <p:nvPr/>
        </p:nvSpPr>
        <p:spPr>
          <a:xfrm>
            <a:off x="426626" y="1314339"/>
            <a:ext cx="3536094" cy="753301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cs typeface="Poppins" pitchFamily="2"/>
              </a:rPr>
              <a:t>CDC</a:t>
            </a:r>
            <a:br>
              <a:rPr lang="en-US" sz="1800" b="0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cs typeface="Poppins" pitchFamily="2"/>
              </a:rPr>
            </a:br>
            <a:r>
              <a:rPr lang="en-US" sz="1800" b="0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cs typeface="Poppins" pitchFamily="2"/>
              </a:rPr>
              <a:t>Operation WARPSPEED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32418037-9179-D447-9A00-C156849D5CCE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07E01C92-419C-E44A-AEB8-C4B751D14C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1293" y="369380"/>
            <a:ext cx="10508165" cy="455509"/>
          </a:xfrm>
        </p:spPr>
        <p:txBody>
          <a:bodyPr/>
          <a:lstStyle/>
          <a:p>
            <a:pPr lvl="0"/>
            <a:r>
              <a:rPr lang="en-US" dirty="0"/>
              <a:t>Customer Success Stories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704EA48-8C2A-4D41-8701-A2B3D2176C4E}"/>
              </a:ext>
            </a:extLst>
          </p:cNvPr>
          <p:cNvSpPr txBox="1"/>
          <p:nvPr/>
        </p:nvSpPr>
        <p:spPr>
          <a:xfrm>
            <a:off x="341281" y="736704"/>
            <a:ext cx="10508458" cy="3139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Bleeding-edge technology advancing the mission landscape </a:t>
            </a:r>
            <a:r>
              <a:rPr lang="en-US" sz="1800" b="1" i="1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tomorrow</a:t>
            </a:r>
          </a:p>
        </p:txBody>
      </p:sp>
      <p:pic>
        <p:nvPicPr>
          <p:cNvPr id="13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5628994B-CD50-7E40-A9C4-739A63AD49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470100" y="2132332"/>
            <a:ext cx="1251796" cy="12517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18">
            <a:extLst>
              <a:ext uri="{FF2B5EF4-FFF2-40B4-BE49-F238E27FC236}">
                <a16:creationId xmlns:a16="http://schemas.microsoft.com/office/drawing/2014/main" id="{D50A6DEA-C170-C944-935E-CA5649366727}"/>
              </a:ext>
            </a:extLst>
          </p:cNvPr>
          <p:cNvSpPr txBox="1"/>
          <p:nvPr/>
        </p:nvSpPr>
        <p:spPr>
          <a:xfrm>
            <a:off x="524534" y="3531444"/>
            <a:ext cx="3460311" cy="297639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(Customer Problem) </a:t>
            </a:r>
            <a:r>
              <a:rPr lang="en-US" sz="1200" i="0" u="none" strike="noStrike" kern="1200" cap="none" spc="0" baseline="0" dirty="0">
                <a:uFillTx/>
                <a:latin typeface="Poppins Light"/>
              </a:rPr>
              <a:t>Platform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Engineering contract focused on a ‘Get Well Strategy’ to modernize the CDC’s </a:t>
            </a: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immunization data lake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infrastructure</a:t>
            </a:r>
          </a:p>
          <a:p>
            <a:pPr marR="0" lvl="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(Rancher Federal Solution) </a:t>
            </a:r>
            <a:r>
              <a:rPr lang="en-US" sz="1200" dirty="0">
                <a:latin typeface="Poppins Light"/>
              </a:rPr>
              <a:t>Rancher Federal Support and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Consulting </a:t>
            </a:r>
            <a:r>
              <a:rPr lang="en-US" sz="1200" dirty="0">
                <a:latin typeface="Poppins Light"/>
              </a:rPr>
              <a:t>E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ngineers introduced a hybrid-cloud architecture that migrated CDC workloads from pure AWS -&gt; AWS, Azure, and On-Prem Bare Metal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dirty="0">
              <a:latin typeface="Poppins Light"/>
            </a:endParaRPr>
          </a:p>
          <a:p>
            <a:pPr marR="0" lvl="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</p:txBody>
      </p:sp>
      <p:sp>
        <p:nvSpPr>
          <p:cNvPr id="15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D8B69B31-F237-2242-AA92-8D21F709F588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8" name="Picture 6" descr="Federal U-2 Laboratory | Federal Labs">
            <a:extLst>
              <a:ext uri="{FF2B5EF4-FFF2-40B4-BE49-F238E27FC236}">
                <a16:creationId xmlns:a16="http://schemas.microsoft.com/office/drawing/2014/main" id="{E59D687E-3EE8-A345-84CD-BCD5454C0A7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023853" y="2121445"/>
            <a:ext cx="1251795" cy="125179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19">
            <a:extLst>
              <a:ext uri="{FF2B5EF4-FFF2-40B4-BE49-F238E27FC236}">
                <a16:creationId xmlns:a16="http://schemas.microsoft.com/office/drawing/2014/main" id="{02B287E5-6B2C-464F-B28F-2818F47AE24E}"/>
              </a:ext>
            </a:extLst>
          </p:cNvPr>
          <p:cNvSpPr/>
          <p:nvPr/>
        </p:nvSpPr>
        <p:spPr>
          <a:xfrm>
            <a:off x="448751" y="2067640"/>
            <a:ext cx="3536094" cy="925226"/>
          </a:xfrm>
          <a:prstGeom prst="rect">
            <a:avLst/>
          </a:prstGeom>
          <a:noFill/>
          <a:ln w="19046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8BB14001-2BD0-3A47-BF2F-DD4721D98970}"/>
              </a:ext>
            </a:extLst>
          </p:cNvPr>
          <p:cNvSpPr txBox="1"/>
          <p:nvPr/>
        </p:nvSpPr>
        <p:spPr>
          <a:xfrm>
            <a:off x="7957500" y="3310970"/>
            <a:ext cx="3428181" cy="31868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(Customer Problem)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The U2 Spy Plane has been retrofitted with computational hardware running Rancher’s </a:t>
            </a: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K3s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distribution for cloud-native AI/ML in-flight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(Rancher Federal Solution)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Rancher Federal Engineers executed a ‘get-well’ strategy enabling the U2 Fed-lab to modernize a 60-plane into a foundational platform for a modern-day mission weapons platform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dirty="0">
              <a:latin typeface="Poppins Light"/>
            </a:endParaRP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B65FD995-6451-4448-BF2F-6C742E68D163}"/>
              </a:ext>
            </a:extLst>
          </p:cNvPr>
          <p:cNvSpPr txBox="1"/>
          <p:nvPr/>
        </p:nvSpPr>
        <p:spPr>
          <a:xfrm>
            <a:off x="4614798" y="1306121"/>
            <a:ext cx="2962399" cy="5081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USAF</a:t>
            </a:r>
            <a:b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</a:b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Platform-One</a:t>
            </a:r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57E3684B-7956-4D49-9201-1C43075AB6D6}"/>
              </a:ext>
            </a:extLst>
          </p:cNvPr>
          <p:cNvSpPr txBox="1"/>
          <p:nvPr/>
        </p:nvSpPr>
        <p:spPr>
          <a:xfrm>
            <a:off x="8190390" y="1287655"/>
            <a:ext cx="2962399" cy="5081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U2</a:t>
            </a:r>
            <a:r>
              <a:rPr lang="en-US" sz="18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br>
              <a:rPr lang="en-US" sz="18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</a:b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Federa</a:t>
            </a:r>
            <a:r>
              <a:rPr lang="en-US" sz="1800" b="0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l Laboratory</a:t>
            </a: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31B31BFB-9B60-4E08-AF20-36BF2ECD4159}"/>
              </a:ext>
            </a:extLst>
          </p:cNvPr>
          <p:cNvSpPr/>
          <p:nvPr/>
        </p:nvSpPr>
        <p:spPr>
          <a:xfrm>
            <a:off x="4197700" y="3477952"/>
            <a:ext cx="3471860" cy="2777828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16" name="TextBox 19">
            <a:extLst>
              <a:ext uri="{FF2B5EF4-FFF2-40B4-BE49-F238E27FC236}">
                <a16:creationId xmlns:a16="http://schemas.microsoft.com/office/drawing/2014/main" id="{8EE3F204-DA5B-EC43-9C32-DEAFC314BB68}"/>
              </a:ext>
            </a:extLst>
          </p:cNvPr>
          <p:cNvSpPr txBox="1"/>
          <p:nvPr/>
        </p:nvSpPr>
        <p:spPr>
          <a:xfrm>
            <a:off x="4230749" y="3555006"/>
            <a:ext cx="3546335" cy="25938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lvl="0" indent="-285750">
              <a:lnSpc>
                <a:spcPct val="114000"/>
              </a:lnSpc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2 Prime contracts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with USAF P1 with 18 FTEs supporting the </a:t>
            </a:r>
            <a:r>
              <a:rPr lang="en-US" sz="1200" b="0" i="0" u="none" strike="noStrike" kern="1200" cap="none" spc="0" baseline="0" dirty="0" err="1">
                <a:uFillTx/>
                <a:latin typeface="Poppins Light"/>
              </a:rPr>
              <a:t>DevSecOps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initiatives and platform infrastructure.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70% of P1 Kubernetes clusters are running Rancher’s </a:t>
            </a:r>
            <a:r>
              <a:rPr lang="en-US" sz="1200" b="1" i="1" u="none" strike="noStrike" kern="1200" cap="none" spc="0" baseline="0" dirty="0">
                <a:uFillTx/>
                <a:latin typeface="Poppins Light"/>
              </a:rPr>
              <a:t>RKE2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distribution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Rancher’s </a:t>
            </a:r>
            <a:r>
              <a:rPr lang="en-US" sz="1200" b="1" i="1" u="none" strike="noStrike" kern="1200" cap="none" spc="0" baseline="0" dirty="0">
                <a:uFillTx/>
                <a:latin typeface="Poppins Light"/>
              </a:rPr>
              <a:t>k3s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distro is shipping on a USAF Edge-One satellite mission in CY2021.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Direct Support: ABMS, F35, INSCOM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C-ATO Approval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8731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1">
            <a:extLst>
              <a:ext uri="{FF2B5EF4-FFF2-40B4-BE49-F238E27FC236}">
                <a16:creationId xmlns:a16="http://schemas.microsoft.com/office/drawing/2014/main" id="{B7FFF630-1D01-0A48-8BBA-8ED1E4308120}"/>
              </a:ext>
            </a:extLst>
          </p:cNvPr>
          <p:cNvSpPr/>
          <p:nvPr/>
        </p:nvSpPr>
        <p:spPr>
          <a:xfrm>
            <a:off x="436616" y="4291855"/>
            <a:ext cx="693160" cy="1731992"/>
          </a:xfrm>
          <a:prstGeom prst="rect">
            <a:avLst/>
          </a:prstGeom>
          <a:solidFill>
            <a:srgbClr val="2353FF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angle 40">
            <a:extLst>
              <a:ext uri="{FF2B5EF4-FFF2-40B4-BE49-F238E27FC236}">
                <a16:creationId xmlns:a16="http://schemas.microsoft.com/office/drawing/2014/main" id="{CDD5D1F2-F35D-E941-AF53-E37300024F88}"/>
              </a:ext>
            </a:extLst>
          </p:cNvPr>
          <p:cNvSpPr/>
          <p:nvPr/>
        </p:nvSpPr>
        <p:spPr>
          <a:xfrm>
            <a:off x="436616" y="1415500"/>
            <a:ext cx="693160" cy="241155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F426E-DD37-B742-BEFC-33386894D284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FC97E33-6F1C-8F4F-AF40-828245298289}" type="slidenum">
              <a:rPr/>
              <a:t>8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83081D66-12C4-0844-9C4C-3D85BB7A4D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550496"/>
            <a:ext cx="10728326" cy="443200"/>
          </a:xfrm>
        </p:spPr>
        <p:txBody>
          <a:bodyPr/>
          <a:lstStyle/>
          <a:p>
            <a:pPr lvl="0"/>
            <a:r>
              <a:rPr lang="en-AU">
                <a:cs typeface="Poppins Medium"/>
              </a:rPr>
              <a:t>Products and Projects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DC8492B-76D2-EA47-8B4A-50889D14DD0D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190763-7131-3947-A32A-EA5F01E4B9EE}"/>
              </a:ext>
            </a:extLst>
          </p:cNvPr>
          <p:cNvSpPr txBox="1"/>
          <p:nvPr/>
        </p:nvSpPr>
        <p:spPr>
          <a:xfrm>
            <a:off x="4781780" y="2000798"/>
            <a:ext cx="314268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 Kubernetes distribution that built to the security requirements of the US Government. FIPS 140-2/3, CIS, and SELinux.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4F12D7C-3743-2F4B-9A43-3A2D8B0D40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9914" y="1374343"/>
            <a:ext cx="1529919" cy="59093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7AB7E6D-7A0D-0746-9CAC-5050B0659413}"/>
              </a:ext>
            </a:extLst>
          </p:cNvPr>
          <p:cNvSpPr txBox="1"/>
          <p:nvPr/>
        </p:nvSpPr>
        <p:spPr>
          <a:xfrm>
            <a:off x="8294321" y="2000798"/>
            <a:ext cx="3075507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</a:t>
            </a:r>
            <a:r>
              <a:rPr lang="en-US" sz="1000" dirty="0">
                <a:solidFill>
                  <a:srgbClr val="000000"/>
                </a:solidFill>
                <a:latin typeface="Poppins Light"/>
                <a:ea typeface="Arial"/>
                <a:cs typeface="Arial"/>
              </a:rPr>
              <a:t> </a:t>
            </a: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Kubernetes distribution</a:t>
            </a:r>
            <a:r>
              <a:rPr lang="en-US" sz="1000" dirty="0">
                <a:solidFill>
                  <a:srgbClr val="000000"/>
                </a:solidFill>
                <a:latin typeface="Poppins Light"/>
                <a:ea typeface="Arial"/>
                <a:cs typeface="Arial"/>
              </a:rPr>
              <a:t> that is e</a:t>
            </a: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asy to install</a:t>
            </a:r>
            <a:r>
              <a:rPr lang="en-US" sz="1000" dirty="0">
                <a:solidFill>
                  <a:srgbClr val="000000"/>
                </a:solidFill>
                <a:latin typeface="Poppins Light"/>
                <a:ea typeface="Arial"/>
                <a:cs typeface="Arial"/>
              </a:rPr>
              <a:t> and b</a:t>
            </a: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inary less than 100MB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B21283F-27C3-994B-84A4-0406334933DD}"/>
              </a:ext>
            </a:extLst>
          </p:cNvPr>
          <p:cNvSpPr txBox="1"/>
          <p:nvPr/>
        </p:nvSpPr>
        <p:spPr>
          <a:xfrm>
            <a:off x="1404283" y="2065473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1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Flagship Product – </a:t>
            </a: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Rancher Multi-cluster Manager is world’s most popular Kubernetes Management platform</a:t>
            </a:r>
          </a:p>
        </p:txBody>
      </p: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413C6757-99D9-FA45-A47E-9FA1BC3CBA58}"/>
              </a:ext>
            </a:extLst>
          </p:cNvPr>
          <p:cNvCxnSpPr/>
          <p:nvPr/>
        </p:nvCxnSpPr>
        <p:spPr>
          <a:xfrm>
            <a:off x="1034424" y="1227774"/>
            <a:ext cx="0" cy="2830004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2" name="TextBox 14">
            <a:extLst>
              <a:ext uri="{FF2B5EF4-FFF2-40B4-BE49-F238E27FC236}">
                <a16:creationId xmlns:a16="http://schemas.microsoft.com/office/drawing/2014/main" id="{7F61BE75-CE90-5E46-BC4E-DBE5FDCE8C5E}"/>
              </a:ext>
            </a:extLst>
          </p:cNvPr>
          <p:cNvSpPr txBox="1"/>
          <p:nvPr/>
        </p:nvSpPr>
        <p:spPr>
          <a:xfrm rot="16200004">
            <a:off x="-387866" y="2429153"/>
            <a:ext cx="241155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COMMERCIALLY SUPPORTED PRODUCTS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0045F7C-0825-8045-8B83-87A178F5C874}"/>
              </a:ext>
            </a:extLst>
          </p:cNvPr>
          <p:cNvSpPr txBox="1"/>
          <p:nvPr/>
        </p:nvSpPr>
        <p:spPr>
          <a:xfrm>
            <a:off x="1334626" y="3634419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Highly available and persistent block storage      for microservices-based, stateful applications</a:t>
            </a:r>
            <a:r>
              <a:rPr lang="en-US" sz="1000" b="0" i="0" u="none" strike="noStrike" kern="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 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Poppins Light"/>
              <a:ea typeface="Arial"/>
              <a:cs typeface="Arial"/>
            </a:endParaRPr>
          </a:p>
        </p:txBody>
      </p:sp>
      <p:cxnSp>
        <p:nvCxnSpPr>
          <p:cNvPr id="14" name="Straight Connector 16">
            <a:extLst>
              <a:ext uri="{FF2B5EF4-FFF2-40B4-BE49-F238E27FC236}">
                <a16:creationId xmlns:a16="http://schemas.microsoft.com/office/drawing/2014/main" id="{81667840-D5A4-C24A-B84C-0982A9BCB73E}"/>
              </a:ext>
            </a:extLst>
          </p:cNvPr>
          <p:cNvCxnSpPr/>
          <p:nvPr/>
        </p:nvCxnSpPr>
        <p:spPr>
          <a:xfrm>
            <a:off x="1034424" y="4416789"/>
            <a:ext cx="0" cy="1632122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5" name="TextBox 17">
            <a:extLst>
              <a:ext uri="{FF2B5EF4-FFF2-40B4-BE49-F238E27FC236}">
                <a16:creationId xmlns:a16="http://schemas.microsoft.com/office/drawing/2014/main" id="{D6C311FF-02E3-544D-BC1C-C611896B588A}"/>
              </a:ext>
            </a:extLst>
          </p:cNvPr>
          <p:cNvSpPr txBox="1"/>
          <p:nvPr/>
        </p:nvSpPr>
        <p:spPr>
          <a:xfrm rot="16200004">
            <a:off x="-58637" y="5002020"/>
            <a:ext cx="163212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OPEN SOURCE PROJECTS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EF775D2-1C51-2946-9C3D-5E2D90FE0B0F}"/>
              </a:ext>
            </a:extLst>
          </p:cNvPr>
          <p:cNvSpPr txBox="1"/>
          <p:nvPr/>
        </p:nvSpPr>
        <p:spPr>
          <a:xfrm>
            <a:off x="8369914" y="3625550"/>
            <a:ext cx="3263091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GitOps &amp; Continuous Delivery at scale. Deploy and manage thousands to millions of clusters</a:t>
            </a:r>
          </a:p>
        </p:txBody>
      </p:sp>
      <p:pic>
        <p:nvPicPr>
          <p:cNvPr id="17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1C87B429-96A7-594C-9243-AC43E8E565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5508" y="2865811"/>
            <a:ext cx="1844289" cy="56914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3EF605B-C0BA-3E4E-A93B-7817E368F42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642" y="2961823"/>
            <a:ext cx="2743200" cy="5699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TextBox 28">
            <a:extLst>
              <a:ext uri="{FF2B5EF4-FFF2-40B4-BE49-F238E27FC236}">
                <a16:creationId xmlns:a16="http://schemas.microsoft.com/office/drawing/2014/main" id="{52C46CF2-FEF2-4649-857F-B129A74FFAA0}"/>
              </a:ext>
            </a:extLst>
          </p:cNvPr>
          <p:cNvSpPr txBox="1"/>
          <p:nvPr/>
        </p:nvSpPr>
        <p:spPr>
          <a:xfrm>
            <a:off x="5507458" y="2961823"/>
            <a:ext cx="1965603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HARVESTER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A875C2E7-E989-C244-B5C1-2514454E5A5B}"/>
              </a:ext>
            </a:extLst>
          </p:cNvPr>
          <p:cNvSpPr txBox="1"/>
          <p:nvPr/>
        </p:nvSpPr>
        <p:spPr>
          <a:xfrm>
            <a:off x="4764549" y="3492971"/>
            <a:ext cx="3367539" cy="7455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Hyperconverged Infrastructure (HCI) powered by KubeVirt for deploying VMs and Kubernetes</a:t>
            </a: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49EF824F-AA82-8945-A615-8DC7BA9D6B7D}"/>
              </a:ext>
            </a:extLst>
          </p:cNvPr>
          <p:cNvSpPr/>
          <p:nvPr/>
        </p:nvSpPr>
        <p:spPr>
          <a:xfrm>
            <a:off x="5733178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25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BA65B40-C445-2E46-946A-F7D9FCDDA8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3788" y="1374343"/>
            <a:ext cx="1889314" cy="5889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Announcing Harvester Beta Availability">
            <a:extLst>
              <a:ext uri="{FF2B5EF4-FFF2-40B4-BE49-F238E27FC236}">
                <a16:creationId xmlns:a16="http://schemas.microsoft.com/office/drawing/2014/main" id="{A27FA6F6-F90D-0E4E-B585-D4833A8F1DF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788" y="2953804"/>
            <a:ext cx="633679" cy="5188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2B6E56EE-0AD4-D844-99EA-E5169A922F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9954" y="4550941"/>
            <a:ext cx="2832097" cy="7112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33">
            <a:extLst>
              <a:ext uri="{FF2B5EF4-FFF2-40B4-BE49-F238E27FC236}">
                <a16:creationId xmlns:a16="http://schemas.microsoft.com/office/drawing/2014/main" id="{97CE7627-B8F9-6E4A-B574-3C498BAFFB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33786" y="5239374"/>
            <a:ext cx="2413001" cy="6476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9" name="Picture 34">
            <a:extLst>
              <a:ext uri="{FF2B5EF4-FFF2-40B4-BE49-F238E27FC236}">
                <a16:creationId xmlns:a16="http://schemas.microsoft.com/office/drawing/2014/main" id="{4B65F367-03FB-0949-9BEA-3ABA1CA8D8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09276" y="4600428"/>
            <a:ext cx="1714655" cy="6700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Picture 35">
            <a:extLst>
              <a:ext uri="{FF2B5EF4-FFF2-40B4-BE49-F238E27FC236}">
                <a16:creationId xmlns:a16="http://schemas.microsoft.com/office/drawing/2014/main" id="{4D39D957-3D75-5F44-9DA1-024B1EF72E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24464" y="5290882"/>
            <a:ext cx="1522695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36">
            <a:extLst>
              <a:ext uri="{FF2B5EF4-FFF2-40B4-BE49-F238E27FC236}">
                <a16:creationId xmlns:a16="http://schemas.microsoft.com/office/drawing/2014/main" id="{14730358-29DA-634D-A7E6-1BBEA451FD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40330" y="4840623"/>
            <a:ext cx="1529498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7" descr="Icon&#10;&#10;Description automatically generated">
            <a:extLst>
              <a:ext uri="{FF2B5EF4-FFF2-40B4-BE49-F238E27FC236}">
                <a16:creationId xmlns:a16="http://schemas.microsoft.com/office/drawing/2014/main" id="{3CE43881-E76E-4C41-BA77-7066A7A58CC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157" y="1514017"/>
            <a:ext cx="882231" cy="3900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3" name="TextBox 28">
            <a:extLst>
              <a:ext uri="{FF2B5EF4-FFF2-40B4-BE49-F238E27FC236}">
                <a16:creationId xmlns:a16="http://schemas.microsoft.com/office/drawing/2014/main" id="{AE02C9BD-5CA1-8F40-9EDD-4A3D37989910}"/>
              </a:ext>
            </a:extLst>
          </p:cNvPr>
          <p:cNvSpPr txBox="1"/>
          <p:nvPr/>
        </p:nvSpPr>
        <p:spPr>
          <a:xfrm>
            <a:off x="2383667" y="1501015"/>
            <a:ext cx="166904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RANCHER</a:t>
            </a:r>
          </a:p>
        </p:txBody>
      </p:sp>
      <p:pic>
        <p:nvPicPr>
          <p:cNvPr id="35" name="Picture 34" descr="A black and white text&#10;&#10;Description automatically generated">
            <a:extLst>
              <a:ext uri="{FF2B5EF4-FFF2-40B4-BE49-F238E27FC236}">
                <a16:creationId xmlns:a16="http://schemas.microsoft.com/office/drawing/2014/main" id="{826B683D-D52F-6BAE-9307-4F3317283CB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01131" y="4503673"/>
            <a:ext cx="2933700" cy="863600"/>
          </a:xfrm>
          <a:prstGeom prst="rect">
            <a:avLst/>
          </a:prstGeom>
        </p:spPr>
      </p:pic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09E34309-7BDD-6D87-FAF2-5A75B745DB54}"/>
              </a:ext>
            </a:extLst>
          </p:cNvPr>
          <p:cNvSpPr txBox="1"/>
          <p:nvPr/>
        </p:nvSpPr>
        <p:spPr>
          <a:xfrm>
            <a:off x="1404283" y="5367893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NeuVector Full Lifecycle Container Security Platform delivers the only cloud-native security with uncompromising end-to-end protection</a:t>
            </a:r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12824CE2-D9A7-1546-987C-03CFEB8727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659126"/>
            <a:ext cx="10728326" cy="398568"/>
          </a:xfrm>
        </p:spPr>
        <p:txBody>
          <a:bodyPr/>
          <a:lstStyle/>
          <a:p>
            <a:pPr lvl="0"/>
            <a:r>
              <a:rPr lang="en-GB" sz="2800" dirty="0"/>
              <a:t>Rancher is Fully Open and Interoperable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96560A3-6AA0-E646-8F0B-328C7E9C93CD}"/>
              </a:ext>
            </a:extLst>
          </p:cNvPr>
          <p:cNvSpPr/>
          <p:nvPr/>
        </p:nvSpPr>
        <p:spPr>
          <a:xfrm>
            <a:off x="731520" y="1212968"/>
            <a:ext cx="4305826" cy="1802493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01E7E580-7FE3-E842-831D-0189D44ABEF6}"/>
              </a:ext>
            </a:extLst>
          </p:cNvPr>
          <p:cNvSpPr/>
          <p:nvPr/>
        </p:nvSpPr>
        <p:spPr>
          <a:xfrm>
            <a:off x="711732" y="5042019"/>
            <a:ext cx="10728326" cy="980831"/>
          </a:xfrm>
          <a:prstGeom prst="rect">
            <a:avLst/>
          </a:prstGeom>
          <a:solidFill>
            <a:srgbClr val="191E7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TextBox 100">
            <a:extLst>
              <a:ext uri="{FF2B5EF4-FFF2-40B4-BE49-F238E27FC236}">
                <a16:creationId xmlns:a16="http://schemas.microsoft.com/office/drawing/2014/main" id="{D59296F3-7EBE-F842-AD42-BC5E69DD3E27}"/>
              </a:ext>
            </a:extLst>
          </p:cNvPr>
          <p:cNvSpPr txBox="1"/>
          <p:nvPr/>
        </p:nvSpPr>
        <p:spPr>
          <a:xfrm>
            <a:off x="958583" y="5361748"/>
            <a:ext cx="10274829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Hybrid Cloud Infrastructure</a:t>
            </a:r>
          </a:p>
        </p:txBody>
      </p:sp>
      <p:pic>
        <p:nvPicPr>
          <p:cNvPr id="6" name="Picture 55">
            <a:extLst>
              <a:ext uri="{FF2B5EF4-FFF2-40B4-BE49-F238E27FC236}">
                <a16:creationId xmlns:a16="http://schemas.microsoft.com/office/drawing/2014/main" id="{72CEFB6E-4D43-B04F-937F-B2EBD2557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44" y="2501093"/>
            <a:ext cx="636038" cy="24344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5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1A14A6C-B2B2-464E-B3FB-C117E35B1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634" y="2524755"/>
            <a:ext cx="578216" cy="2236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2" descr="Ubuntu Linux 18.04 'Bionic Beaver' LTS will default to Xorg | BetaNews">
            <a:extLst>
              <a:ext uri="{FF2B5EF4-FFF2-40B4-BE49-F238E27FC236}">
                <a16:creationId xmlns:a16="http://schemas.microsoft.com/office/drawing/2014/main" id="{6004828C-5508-0D41-967A-F9B11E70D6B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978835" y="3789374"/>
            <a:ext cx="1453511" cy="96976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66F34389-C76F-0643-AB1F-2CA5253F101C}"/>
              </a:ext>
            </a:extLst>
          </p:cNvPr>
          <p:cNvSpPr txBox="1"/>
          <p:nvPr/>
        </p:nvSpPr>
        <p:spPr>
          <a:xfrm>
            <a:off x="4721330" y="3292946"/>
            <a:ext cx="202331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Linux Distros</a:t>
            </a:r>
          </a:p>
        </p:txBody>
      </p:sp>
      <p:sp>
        <p:nvSpPr>
          <p:cNvPr id="10" name="TextBox 63">
            <a:extLst>
              <a:ext uri="{FF2B5EF4-FFF2-40B4-BE49-F238E27FC236}">
                <a16:creationId xmlns:a16="http://schemas.microsoft.com/office/drawing/2014/main" id="{8B487D6C-A097-0F4A-960C-AD755F310433}"/>
              </a:ext>
            </a:extLst>
          </p:cNvPr>
          <p:cNvSpPr txBox="1"/>
          <p:nvPr/>
        </p:nvSpPr>
        <p:spPr>
          <a:xfrm>
            <a:off x="6446995" y="1401153"/>
            <a:ext cx="3343604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Other Kubernetes Distros</a:t>
            </a:r>
          </a:p>
        </p:txBody>
      </p:sp>
      <p:sp>
        <p:nvSpPr>
          <p:cNvPr id="11" name="Rectangle 64">
            <a:extLst>
              <a:ext uri="{FF2B5EF4-FFF2-40B4-BE49-F238E27FC236}">
                <a16:creationId xmlns:a16="http://schemas.microsoft.com/office/drawing/2014/main" id="{A7AE6B2B-8EC4-E249-B7CE-EC90153FB7EA}"/>
              </a:ext>
            </a:extLst>
          </p:cNvPr>
          <p:cNvSpPr/>
          <p:nvPr/>
        </p:nvSpPr>
        <p:spPr>
          <a:xfrm>
            <a:off x="5171087" y="1201174"/>
            <a:ext cx="6268970" cy="1814279"/>
          </a:xfrm>
          <a:prstGeom prst="rect">
            <a:avLst/>
          </a:prstGeom>
          <a:noFill/>
          <a:ln w="12701" cap="flat">
            <a:solidFill>
              <a:srgbClr val="3138A7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ectangle 65">
            <a:extLst>
              <a:ext uri="{FF2B5EF4-FFF2-40B4-BE49-F238E27FC236}">
                <a16:creationId xmlns:a16="http://schemas.microsoft.com/office/drawing/2014/main" id="{AF9DC05B-797B-0345-95A7-58EF5636F417}"/>
              </a:ext>
            </a:extLst>
          </p:cNvPr>
          <p:cNvSpPr/>
          <p:nvPr/>
        </p:nvSpPr>
        <p:spPr>
          <a:xfrm>
            <a:off x="731840" y="3137672"/>
            <a:ext cx="10704579" cy="1812331"/>
          </a:xfrm>
          <a:prstGeom prst="rect">
            <a:avLst/>
          </a:prstGeom>
          <a:noFill/>
          <a:ln w="12701" cap="flat">
            <a:solidFill>
              <a:srgbClr val="175D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pic>
        <p:nvPicPr>
          <p:cNvPr id="13" name="Picture 4" descr="Red Hat employees get tattoos of new logo ahead of acquisition by IBM">
            <a:extLst>
              <a:ext uri="{FF2B5EF4-FFF2-40B4-BE49-F238E27FC236}">
                <a16:creationId xmlns:a16="http://schemas.microsoft.com/office/drawing/2014/main" id="{287923DD-6DF8-6F41-A711-EAD13DC614D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678695" y="3975152"/>
            <a:ext cx="852906" cy="54955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6" descr="Utilize Oracle Linux – A High Performance Operating System | Oracle  University Blog">
            <a:extLst>
              <a:ext uri="{FF2B5EF4-FFF2-40B4-BE49-F238E27FC236}">
                <a16:creationId xmlns:a16="http://schemas.microsoft.com/office/drawing/2014/main" id="{2FED4716-0EAC-2E44-9829-4EDD9326648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094957" y="3989737"/>
            <a:ext cx="1567245" cy="75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10" descr="Amazon EKS - Turbonomic">
            <a:extLst>
              <a:ext uri="{FF2B5EF4-FFF2-40B4-BE49-F238E27FC236}">
                <a16:creationId xmlns:a16="http://schemas.microsoft.com/office/drawing/2014/main" id="{E39F44CA-5B7E-DB4A-B7F9-AA341149780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595981" y="1946272"/>
            <a:ext cx="904515" cy="8349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12" descr="Azure AKS - Turbonomic">
            <a:extLst>
              <a:ext uri="{FF2B5EF4-FFF2-40B4-BE49-F238E27FC236}">
                <a16:creationId xmlns:a16="http://schemas.microsoft.com/office/drawing/2014/main" id="{CB479487-C61E-1F47-A176-94CA30C9A43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845926" y="1946272"/>
            <a:ext cx="609977" cy="60997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14" descr="Google GKE Observability and Monitoring - Instana">
            <a:extLst>
              <a:ext uri="{FF2B5EF4-FFF2-40B4-BE49-F238E27FC236}">
                <a16:creationId xmlns:a16="http://schemas.microsoft.com/office/drawing/2014/main" id="{D04243E3-C1C7-4A48-AB7A-D25309BF7B1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0007632" y="1943868"/>
            <a:ext cx="506742" cy="5688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TextBox 73">
            <a:extLst>
              <a:ext uri="{FF2B5EF4-FFF2-40B4-BE49-F238E27FC236}">
                <a16:creationId xmlns:a16="http://schemas.microsoft.com/office/drawing/2014/main" id="{DA775F56-9345-C84C-B509-6A70A1E1AE4C}"/>
              </a:ext>
            </a:extLst>
          </p:cNvPr>
          <p:cNvSpPr txBox="1"/>
          <p:nvPr/>
        </p:nvSpPr>
        <p:spPr>
          <a:xfrm>
            <a:off x="7633456" y="2489874"/>
            <a:ext cx="1028745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Azure AKS</a:t>
            </a:r>
          </a:p>
        </p:txBody>
      </p:sp>
      <p:sp>
        <p:nvSpPr>
          <p:cNvPr id="20" name="TextBox 74">
            <a:extLst>
              <a:ext uri="{FF2B5EF4-FFF2-40B4-BE49-F238E27FC236}">
                <a16:creationId xmlns:a16="http://schemas.microsoft.com/office/drawing/2014/main" id="{237D268C-10DE-844C-9523-88F37FE36966}"/>
              </a:ext>
            </a:extLst>
          </p:cNvPr>
          <p:cNvSpPr txBox="1"/>
          <p:nvPr/>
        </p:nvSpPr>
        <p:spPr>
          <a:xfrm>
            <a:off x="9678695" y="2479304"/>
            <a:ext cx="1162495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Google GKE</a:t>
            </a:r>
          </a:p>
        </p:txBody>
      </p:sp>
      <p:pic>
        <p:nvPicPr>
          <p:cNvPr id="29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3267E95B-99E4-054E-BCA6-C2A4C0FF1DE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8138" t="28123" r="9619" b="23753"/>
          <a:stretch>
            <a:fillRect/>
          </a:stretch>
        </p:blipFill>
        <p:spPr>
          <a:xfrm>
            <a:off x="1097609" y="4206869"/>
            <a:ext cx="1472469" cy="28731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Graphic 46">
            <a:extLst>
              <a:ext uri="{FF2B5EF4-FFF2-40B4-BE49-F238E27FC236}">
                <a16:creationId xmlns:a16="http://schemas.microsoft.com/office/drawing/2014/main" id="{14C0897A-0B02-3549-A46F-562B84C0C1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49248" y="4079907"/>
            <a:ext cx="929216" cy="554264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1" name="Group 96">
            <a:extLst>
              <a:ext uri="{FF2B5EF4-FFF2-40B4-BE49-F238E27FC236}">
                <a16:creationId xmlns:a16="http://schemas.microsoft.com/office/drawing/2014/main" id="{B787BBC1-E97F-A049-9E21-B78CA8D990D0}"/>
              </a:ext>
            </a:extLst>
          </p:cNvPr>
          <p:cNvGrpSpPr/>
          <p:nvPr/>
        </p:nvGrpSpPr>
        <p:grpSpPr>
          <a:xfrm>
            <a:off x="2156072" y="-488933"/>
            <a:ext cx="5958303" cy="3246252"/>
            <a:chOff x="3645081" y="2808058"/>
            <a:chExt cx="5958303" cy="3246252"/>
          </a:xfrm>
        </p:grpSpPr>
        <p:grpSp>
          <p:nvGrpSpPr>
            <p:cNvPr id="32" name="Group 90">
              <a:extLst>
                <a:ext uri="{FF2B5EF4-FFF2-40B4-BE49-F238E27FC236}">
                  <a16:creationId xmlns:a16="http://schemas.microsoft.com/office/drawing/2014/main" id="{CF84F156-16D6-FF45-902E-08A97261A98C}"/>
                </a:ext>
              </a:extLst>
            </p:cNvPr>
            <p:cNvGrpSpPr/>
            <p:nvPr/>
          </p:nvGrpSpPr>
          <p:grpSpPr>
            <a:xfrm>
              <a:off x="3645081" y="2820329"/>
              <a:ext cx="1763996" cy="3233981"/>
              <a:chOff x="3645081" y="2820329"/>
              <a:chExt cx="1763996" cy="3233981"/>
            </a:xfrm>
          </p:grpSpPr>
          <p:sp>
            <p:nvSpPr>
              <p:cNvPr id="40" name="TextBox 18">
                <a:extLst>
                  <a:ext uri="{FF2B5EF4-FFF2-40B4-BE49-F238E27FC236}">
                    <a16:creationId xmlns:a16="http://schemas.microsoft.com/office/drawing/2014/main" id="{50239911-1B82-DA46-9F19-BC0A24BF905F}"/>
                  </a:ext>
                </a:extLst>
              </p:cNvPr>
              <p:cNvSpPr txBox="1"/>
              <p:nvPr/>
            </p:nvSpPr>
            <p:spPr>
              <a:xfrm>
                <a:off x="3645081" y="2820329"/>
                <a:ext cx="1763996" cy="15388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000" b="0" i="0" u="none" strike="noStrike" kern="1200" cap="none" spc="0" baseline="0">
                    <a:solidFill>
                      <a:srgbClr val="ECF0F1"/>
                    </a:solidFill>
                    <a:uFillTx/>
                    <a:latin typeface="Poppins Light"/>
                  </a:rPr>
                  <a:t>Datacenter</a:t>
                </a:r>
              </a:p>
            </p:txBody>
          </p:sp>
          <p:pic>
            <p:nvPicPr>
              <p:cNvPr id="41" name="Picture 16">
                <a:extLst>
                  <a:ext uri="{FF2B5EF4-FFF2-40B4-BE49-F238E27FC236}">
                    <a16:creationId xmlns:a16="http://schemas.microsoft.com/office/drawing/2014/main" id="{FDB1F7F0-B2BB-5944-A096-1EAA14F0E0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1792" y="5826784"/>
                <a:ext cx="594443" cy="227526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  <p:sp>
          <p:nvSpPr>
            <p:cNvPr id="37" name="TextBox 19">
              <a:extLst>
                <a:ext uri="{FF2B5EF4-FFF2-40B4-BE49-F238E27FC236}">
                  <a16:creationId xmlns:a16="http://schemas.microsoft.com/office/drawing/2014/main" id="{030E6D44-91DF-E74F-8A2F-B3303DEFCE63}"/>
                </a:ext>
              </a:extLst>
            </p:cNvPr>
            <p:cNvSpPr txBox="1"/>
            <p:nvPr/>
          </p:nvSpPr>
          <p:spPr>
            <a:xfrm>
              <a:off x="5026812" y="2808058"/>
              <a:ext cx="1763996" cy="15388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 Light"/>
                </a:rPr>
                <a:t>Edge</a:t>
              </a:r>
            </a:p>
          </p:txBody>
        </p:sp>
        <p:grpSp>
          <p:nvGrpSpPr>
            <p:cNvPr id="34" name="Group 93">
              <a:extLst>
                <a:ext uri="{FF2B5EF4-FFF2-40B4-BE49-F238E27FC236}">
                  <a16:creationId xmlns:a16="http://schemas.microsoft.com/office/drawing/2014/main" id="{EF933E54-AFC5-DB4F-AA9A-17EC3B18CA73}"/>
                </a:ext>
              </a:extLst>
            </p:cNvPr>
            <p:cNvGrpSpPr/>
            <p:nvPr/>
          </p:nvGrpSpPr>
          <p:grpSpPr>
            <a:xfrm>
              <a:off x="5254448" y="2816617"/>
              <a:ext cx="4348936" cy="3227117"/>
              <a:chOff x="5254448" y="2816617"/>
              <a:chExt cx="4348936" cy="3227117"/>
            </a:xfrm>
          </p:grpSpPr>
          <p:pic>
            <p:nvPicPr>
              <p:cNvPr id="35" name="Picture 92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827F9B8F-4FC1-F140-A807-FFF855048C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54448" y="5835469"/>
                <a:ext cx="1007550" cy="208265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sp>
            <p:nvSpPr>
              <p:cNvPr id="36" name="TextBox 95">
                <a:extLst>
                  <a:ext uri="{FF2B5EF4-FFF2-40B4-BE49-F238E27FC236}">
                    <a16:creationId xmlns:a16="http://schemas.microsoft.com/office/drawing/2014/main" id="{6CBBD9A2-2732-674C-A1AC-C312D29F4F83}"/>
                  </a:ext>
                </a:extLst>
              </p:cNvPr>
              <p:cNvSpPr txBox="1"/>
              <p:nvPr/>
            </p:nvSpPr>
            <p:spPr>
              <a:xfrm>
                <a:off x="7839388" y="2816617"/>
                <a:ext cx="1763996" cy="15388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000" b="0" i="0" u="none" strike="noStrike" kern="1200" cap="none" spc="0" baseline="0">
                    <a:solidFill>
                      <a:srgbClr val="ECF0F1"/>
                    </a:solidFill>
                    <a:uFillTx/>
                    <a:latin typeface="Poppins Light"/>
                  </a:rPr>
                  <a:t>Block Storage</a:t>
                </a: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CF3046D-C462-7141-AE13-ED2DE0F6B026}"/>
              </a:ext>
            </a:extLst>
          </p:cNvPr>
          <p:cNvSpPr txBox="1"/>
          <p:nvPr/>
        </p:nvSpPr>
        <p:spPr>
          <a:xfrm>
            <a:off x="3281318" y="2523153"/>
            <a:ext cx="2945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2</a:t>
            </a:r>
            <a:endParaRPr lang="en-US" sz="1100" dirty="0"/>
          </a:p>
        </p:txBody>
      </p:sp>
      <p:sp>
        <p:nvSpPr>
          <p:cNvPr id="44" name="TextBox 18">
            <a:extLst>
              <a:ext uri="{FF2B5EF4-FFF2-40B4-BE49-F238E27FC236}">
                <a16:creationId xmlns:a16="http://schemas.microsoft.com/office/drawing/2014/main" id="{6BC4391B-259D-0345-AE55-40113CA53F66}"/>
              </a:ext>
            </a:extLst>
          </p:cNvPr>
          <p:cNvSpPr txBox="1"/>
          <p:nvPr/>
        </p:nvSpPr>
        <p:spPr>
          <a:xfrm>
            <a:off x="1484345" y="1669031"/>
            <a:ext cx="3593945" cy="404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 dirty="0">
                <a:solidFill>
                  <a:srgbClr val="ECF0F1"/>
                </a:solidFill>
                <a:uFillTx/>
                <a:latin typeface="Poppins Light"/>
              </a:rPr>
              <a:t>Rancher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E71966A-9A5A-4A7E-995C-E5D32318EA2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83139" y="1681447"/>
            <a:ext cx="818261" cy="46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30287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SUSE RG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49A67C-1D46-4E1D-AFB4-DB40CF54657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1470A4-546A-4397-B7AF-4FB6309F80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6621</TotalTime>
  <Words>1611</Words>
  <Application>Microsoft Macintosh PowerPoint</Application>
  <PresentationFormat>Widescreen</PresentationFormat>
  <Paragraphs>342</Paragraphs>
  <Slides>29</Slides>
  <Notes>16</Notes>
  <HiddenSlides>10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-apple-system</vt:lpstr>
      <vt:lpstr>Arial</vt:lpstr>
      <vt:lpstr>Calibri</vt:lpstr>
      <vt:lpstr>Poppins</vt:lpstr>
      <vt:lpstr>Poppins Black</vt:lpstr>
      <vt:lpstr>Poppins Light</vt:lpstr>
      <vt:lpstr>Poppins Medium</vt:lpstr>
      <vt:lpstr>Poppins SemiBold</vt:lpstr>
      <vt:lpstr>System Font Regular</vt:lpstr>
      <vt:lpstr>Wingdings</vt:lpstr>
      <vt:lpstr>SUSE RGS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Customer Success Stories</vt:lpstr>
      <vt:lpstr>Products and Projects</vt:lpstr>
      <vt:lpstr>Rancher is Fully Open and Interoperable</vt:lpstr>
      <vt:lpstr>The Complete Rancher Stack</vt:lpstr>
      <vt:lpstr>PowerPoint Presentation</vt:lpstr>
      <vt:lpstr>PowerPoint Presentation</vt:lpstr>
      <vt:lpstr>Software Bill of Materials</vt:lpstr>
      <vt:lpstr>Image Attestation Reports</vt:lpstr>
      <vt:lpstr>Image Vulnerability Scans</vt:lpstr>
      <vt:lpstr>PowerPoint Presentation</vt:lpstr>
      <vt:lpstr>Rancher Offline Docs</vt:lpstr>
      <vt:lpstr>Rancher Government Solutions + Amazon AWS</vt:lpstr>
      <vt:lpstr>Rancher on AWS Workshop</vt:lpstr>
      <vt:lpstr>PowerPoint Presentation</vt:lpstr>
      <vt:lpstr>Worried about STIGs? Concerns with ATOs?</vt:lpstr>
      <vt:lpstr>From Datacenters to the Edge…</vt:lpstr>
      <vt:lpstr>Why the Rancher Ecosystem</vt:lpstr>
      <vt:lpstr>PowerPoint Presentation</vt:lpstr>
      <vt:lpstr>PowerPoint Presentation</vt:lpstr>
      <vt:lpstr>Rancher is always Meeting You At Your Mission</vt:lpstr>
      <vt:lpstr>PowerPoint Presentation</vt:lpstr>
      <vt:lpstr>Carbide Supply Chain Security</vt:lpstr>
      <vt:lpstr>Recommended Architecture</vt:lpstr>
    </vt:vector>
  </TitlesOfParts>
  <Manager>Chris Beaudet</Manager>
  <Company>Rancher Federal (RGS)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RGS Presentation Brady</dc:title>
  <dc:subject>Rancher Federal Briefing</dc:subject>
  <dc:creator>Zack Brady</dc:creator>
  <cp:keywords/>
  <dc:description/>
  <cp:lastModifiedBy>Zack Brady</cp:lastModifiedBy>
  <cp:revision>376</cp:revision>
  <dcterms:created xsi:type="dcterms:W3CDTF">2020-11-17T10:12:06Z</dcterms:created>
  <dcterms:modified xsi:type="dcterms:W3CDTF">2023-12-12T18:52:33Z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0x01010051EAFDFA6D71834D8D993AB6DEF61CED</vt:lpwstr>
  </property>
</Properties>
</file>